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64" r:id="rId3"/>
    <p:sldId id="258" r:id="rId4"/>
    <p:sldId id="259" r:id="rId5"/>
    <p:sldId id="261" r:id="rId6"/>
    <p:sldId id="262" r:id="rId7"/>
    <p:sldId id="263" r:id="rId8"/>
    <p:sldId id="260" r:id="rId9"/>
    <p:sldId id="304" r:id="rId10"/>
    <p:sldId id="267" r:id="rId11"/>
    <p:sldId id="272" r:id="rId12"/>
    <p:sldId id="271" r:id="rId13"/>
    <p:sldId id="270" r:id="rId14"/>
    <p:sldId id="268" r:id="rId15"/>
    <p:sldId id="269" r:id="rId16"/>
    <p:sldId id="280" r:id="rId17"/>
    <p:sldId id="294" r:id="rId18"/>
    <p:sldId id="295" r:id="rId19"/>
    <p:sldId id="296" r:id="rId20"/>
    <p:sldId id="297" r:id="rId21"/>
    <p:sldId id="298" r:id="rId22"/>
    <p:sldId id="299" r:id="rId23"/>
    <p:sldId id="300" r:id="rId24"/>
    <p:sldId id="301" r:id="rId25"/>
    <p:sldId id="302" r:id="rId26"/>
    <p:sldId id="303" r:id="rId27"/>
    <p:sldId id="291" r:id="rId28"/>
    <p:sldId id="274" r:id="rId29"/>
    <p:sldId id="275" r:id="rId30"/>
    <p:sldId id="277" r:id="rId31"/>
    <p:sldId id="276" r:id="rId32"/>
    <p:sldId id="293" r:id="rId33"/>
    <p:sldId id="278" r:id="rId34"/>
    <p:sldId id="281" r:id="rId35"/>
    <p:sldId id="305" r:id="rId36"/>
    <p:sldId id="266"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80"/>
    <p:restoredTop sz="86356"/>
  </p:normalViewPr>
  <p:slideViewPr>
    <p:cSldViewPr snapToGrid="0" snapToObjects="1">
      <p:cViewPr>
        <p:scale>
          <a:sx n="71" d="100"/>
          <a:sy n="71" d="100"/>
        </p:scale>
        <p:origin x="928" y="4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gif>
</file>

<file path=ppt/media/image6.jpg>
</file>

<file path=ppt/media/image7.gif>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93A1E7A-B347-CE4F-B926-9E98F3BE1FAC}"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C4B4DA-A500-CE48-97CE-628D08D3735F}" type="slidenum">
              <a:rPr lang="en-US" smtClean="0"/>
              <a:t>‹#›</a:t>
            </a:fld>
            <a:endParaRPr lang="en-US"/>
          </a:p>
        </p:txBody>
      </p:sp>
    </p:spTree>
    <p:extLst>
      <p:ext uri="{BB962C8B-B14F-4D97-AF65-F5344CB8AC3E}">
        <p14:creationId xmlns:p14="http://schemas.microsoft.com/office/powerpoint/2010/main" val="2002948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3A1E7A-B347-CE4F-B926-9E98F3BE1FAC}"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C4B4DA-A500-CE48-97CE-628D08D3735F}" type="slidenum">
              <a:rPr lang="en-US" smtClean="0"/>
              <a:t>‹#›</a:t>
            </a:fld>
            <a:endParaRPr lang="en-US"/>
          </a:p>
        </p:txBody>
      </p:sp>
    </p:spTree>
    <p:extLst>
      <p:ext uri="{BB962C8B-B14F-4D97-AF65-F5344CB8AC3E}">
        <p14:creationId xmlns:p14="http://schemas.microsoft.com/office/powerpoint/2010/main" val="935326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3A1E7A-B347-CE4F-B926-9E98F3BE1FAC}"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C4B4DA-A500-CE48-97CE-628D08D3735F}" type="slidenum">
              <a:rPr lang="en-US" smtClean="0"/>
              <a:t>‹#›</a:t>
            </a:fld>
            <a:endParaRPr lang="en-US"/>
          </a:p>
        </p:txBody>
      </p:sp>
    </p:spTree>
    <p:extLst>
      <p:ext uri="{BB962C8B-B14F-4D97-AF65-F5344CB8AC3E}">
        <p14:creationId xmlns:p14="http://schemas.microsoft.com/office/powerpoint/2010/main" val="455718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3A1E7A-B347-CE4F-B926-9E98F3BE1FAC}"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C4B4DA-A500-CE48-97CE-628D08D3735F}" type="slidenum">
              <a:rPr lang="en-US" smtClean="0"/>
              <a:t>‹#›</a:t>
            </a:fld>
            <a:endParaRPr lang="en-US"/>
          </a:p>
        </p:txBody>
      </p:sp>
    </p:spTree>
    <p:extLst>
      <p:ext uri="{BB962C8B-B14F-4D97-AF65-F5344CB8AC3E}">
        <p14:creationId xmlns:p14="http://schemas.microsoft.com/office/powerpoint/2010/main" val="907284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3A1E7A-B347-CE4F-B926-9E98F3BE1FAC}"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C4B4DA-A500-CE48-97CE-628D08D3735F}" type="slidenum">
              <a:rPr lang="en-US" smtClean="0"/>
              <a:t>‹#›</a:t>
            </a:fld>
            <a:endParaRPr lang="en-US"/>
          </a:p>
        </p:txBody>
      </p:sp>
    </p:spTree>
    <p:extLst>
      <p:ext uri="{BB962C8B-B14F-4D97-AF65-F5344CB8AC3E}">
        <p14:creationId xmlns:p14="http://schemas.microsoft.com/office/powerpoint/2010/main" val="15993028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3A1E7A-B347-CE4F-B926-9E98F3BE1FAC}" type="datetimeFigureOut">
              <a:rPr lang="en-US" smtClean="0"/>
              <a:t>11/14/17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C4B4DA-A500-CE48-97CE-628D08D3735F}" type="slidenum">
              <a:rPr lang="en-US" smtClean="0"/>
              <a:t>‹#›</a:t>
            </a:fld>
            <a:endParaRPr lang="en-US"/>
          </a:p>
        </p:txBody>
      </p:sp>
    </p:spTree>
    <p:extLst>
      <p:ext uri="{BB962C8B-B14F-4D97-AF65-F5344CB8AC3E}">
        <p14:creationId xmlns:p14="http://schemas.microsoft.com/office/powerpoint/2010/main" val="1578262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3A1E7A-B347-CE4F-B926-9E98F3BE1FAC}" type="datetimeFigureOut">
              <a:rPr lang="en-US" smtClean="0"/>
              <a:t>11/14/17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C4B4DA-A500-CE48-97CE-628D08D3735F}" type="slidenum">
              <a:rPr lang="en-US" smtClean="0"/>
              <a:t>‹#›</a:t>
            </a:fld>
            <a:endParaRPr lang="en-US"/>
          </a:p>
        </p:txBody>
      </p:sp>
    </p:spTree>
    <p:extLst>
      <p:ext uri="{BB962C8B-B14F-4D97-AF65-F5344CB8AC3E}">
        <p14:creationId xmlns:p14="http://schemas.microsoft.com/office/powerpoint/2010/main" val="137191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3A1E7A-B347-CE4F-B926-9E98F3BE1FAC}" type="datetimeFigureOut">
              <a:rPr lang="en-US" smtClean="0"/>
              <a:t>11/14/17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C4B4DA-A500-CE48-97CE-628D08D3735F}" type="slidenum">
              <a:rPr lang="en-US" smtClean="0"/>
              <a:t>‹#›</a:t>
            </a:fld>
            <a:endParaRPr lang="en-US"/>
          </a:p>
        </p:txBody>
      </p:sp>
    </p:spTree>
    <p:extLst>
      <p:ext uri="{BB962C8B-B14F-4D97-AF65-F5344CB8AC3E}">
        <p14:creationId xmlns:p14="http://schemas.microsoft.com/office/powerpoint/2010/main" val="1520141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3A1E7A-B347-CE4F-B926-9E98F3BE1FAC}" type="datetimeFigureOut">
              <a:rPr lang="en-US" smtClean="0"/>
              <a:t>11/14/17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C4B4DA-A500-CE48-97CE-628D08D3735F}" type="slidenum">
              <a:rPr lang="en-US" smtClean="0"/>
              <a:t>‹#›</a:t>
            </a:fld>
            <a:endParaRPr lang="en-US"/>
          </a:p>
        </p:txBody>
      </p:sp>
    </p:spTree>
    <p:extLst>
      <p:ext uri="{BB962C8B-B14F-4D97-AF65-F5344CB8AC3E}">
        <p14:creationId xmlns:p14="http://schemas.microsoft.com/office/powerpoint/2010/main" val="409746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3A1E7A-B347-CE4F-B926-9E98F3BE1FAC}" type="datetimeFigureOut">
              <a:rPr lang="en-US" smtClean="0"/>
              <a:t>11/14/17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C4B4DA-A500-CE48-97CE-628D08D3735F}" type="slidenum">
              <a:rPr lang="en-US" smtClean="0"/>
              <a:t>‹#›</a:t>
            </a:fld>
            <a:endParaRPr lang="en-US"/>
          </a:p>
        </p:txBody>
      </p:sp>
    </p:spTree>
    <p:extLst>
      <p:ext uri="{BB962C8B-B14F-4D97-AF65-F5344CB8AC3E}">
        <p14:creationId xmlns:p14="http://schemas.microsoft.com/office/powerpoint/2010/main" val="1775458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3A1E7A-B347-CE4F-B926-9E98F3BE1FAC}" type="datetimeFigureOut">
              <a:rPr lang="en-US" smtClean="0"/>
              <a:t>11/14/17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C4B4DA-A500-CE48-97CE-628D08D3735F}" type="slidenum">
              <a:rPr lang="en-US" smtClean="0"/>
              <a:t>‹#›</a:t>
            </a:fld>
            <a:endParaRPr lang="en-US"/>
          </a:p>
        </p:txBody>
      </p:sp>
    </p:spTree>
    <p:extLst>
      <p:ext uri="{BB962C8B-B14F-4D97-AF65-F5344CB8AC3E}">
        <p14:creationId xmlns:p14="http://schemas.microsoft.com/office/powerpoint/2010/main" val="84131419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3A1E7A-B347-CE4F-B926-9E98F3BE1FAC}" type="datetimeFigureOut">
              <a:rPr lang="en-US" smtClean="0"/>
              <a:t>11/14/17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C4B4DA-A500-CE48-97CE-628D08D3735F}" type="slidenum">
              <a:rPr lang="en-US" smtClean="0"/>
              <a:t>‹#›</a:t>
            </a:fld>
            <a:endParaRPr lang="en-US"/>
          </a:p>
        </p:txBody>
      </p:sp>
    </p:spTree>
    <p:extLst>
      <p:ext uri="{BB962C8B-B14F-4D97-AF65-F5344CB8AC3E}">
        <p14:creationId xmlns:p14="http://schemas.microsoft.com/office/powerpoint/2010/main" val="8970868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086" y="130628"/>
            <a:ext cx="10943771" cy="6566262"/>
          </a:xfrm>
          <a:prstGeom prst="rect">
            <a:avLst/>
          </a:prstGeom>
        </p:spPr>
      </p:pic>
      <p:sp>
        <p:nvSpPr>
          <p:cNvPr id="3" name="TextBox 2"/>
          <p:cNvSpPr txBox="1"/>
          <p:nvPr/>
        </p:nvSpPr>
        <p:spPr>
          <a:xfrm>
            <a:off x="9129486" y="5646058"/>
            <a:ext cx="2307771" cy="923330"/>
          </a:xfrm>
          <a:prstGeom prst="rect">
            <a:avLst/>
          </a:prstGeom>
          <a:noFill/>
        </p:spPr>
        <p:txBody>
          <a:bodyPr wrap="square" rtlCol="0">
            <a:spAutoFit/>
          </a:bodyPr>
          <a:lstStyle/>
          <a:p>
            <a:r>
              <a:rPr lang="en-US" dirty="0" err="1" smtClean="0">
                <a:solidFill>
                  <a:schemeClr val="bg1"/>
                </a:solidFill>
              </a:rPr>
              <a:t>Vidit</a:t>
            </a:r>
            <a:r>
              <a:rPr lang="en-US" dirty="0" smtClean="0">
                <a:solidFill>
                  <a:schemeClr val="bg1"/>
                </a:solidFill>
              </a:rPr>
              <a:t> </a:t>
            </a:r>
            <a:r>
              <a:rPr lang="en-US" dirty="0" err="1" smtClean="0">
                <a:solidFill>
                  <a:schemeClr val="bg1"/>
                </a:solidFill>
              </a:rPr>
              <a:t>Virmani</a:t>
            </a:r>
            <a:endParaRPr lang="en-US" dirty="0" smtClean="0">
              <a:solidFill>
                <a:schemeClr val="bg1"/>
              </a:solidFill>
            </a:endParaRPr>
          </a:p>
          <a:p>
            <a:r>
              <a:rPr lang="en-US" dirty="0" err="1" smtClean="0">
                <a:solidFill>
                  <a:schemeClr val="bg1"/>
                </a:solidFill>
              </a:rPr>
              <a:t>Shruti</a:t>
            </a:r>
            <a:r>
              <a:rPr lang="en-US" dirty="0" smtClean="0">
                <a:solidFill>
                  <a:schemeClr val="bg1"/>
                </a:solidFill>
              </a:rPr>
              <a:t> Reddy</a:t>
            </a:r>
          </a:p>
          <a:p>
            <a:r>
              <a:rPr lang="en-US" dirty="0" smtClean="0">
                <a:solidFill>
                  <a:schemeClr val="bg1"/>
                </a:solidFill>
              </a:rPr>
              <a:t>Saksham </a:t>
            </a:r>
            <a:r>
              <a:rPr lang="en-US" dirty="0" err="1" smtClean="0">
                <a:solidFill>
                  <a:schemeClr val="bg1"/>
                </a:solidFill>
              </a:rPr>
              <a:t>Rana</a:t>
            </a:r>
            <a:r>
              <a:rPr lang="en-US" dirty="0" err="1" smtClean="0"/>
              <a:t>i</a:t>
            </a:r>
            <a:endParaRPr lang="en-US" dirty="0"/>
          </a:p>
        </p:txBody>
      </p:sp>
    </p:spTree>
    <p:extLst>
      <p:ext uri="{BB962C8B-B14F-4D97-AF65-F5344CB8AC3E}">
        <p14:creationId xmlns:p14="http://schemas.microsoft.com/office/powerpoint/2010/main" val="13413713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00313" y="188276"/>
            <a:ext cx="4140365" cy="923330"/>
          </a:xfrm>
          <a:prstGeom prst="rect">
            <a:avLst/>
          </a:prstGeom>
          <a:noFill/>
        </p:spPr>
        <p:txBody>
          <a:bodyPr wrap="none" lIns="91440" tIns="45720" rIns="91440" bIns="45720">
            <a:spAutoFit/>
          </a:bodyPr>
          <a:lstStyle/>
          <a:p>
            <a:pPr algn="ctr"/>
            <a:r>
              <a:rPr lang="en-US" sz="5400" b="0" cap="none" spc="0" smtClean="0">
                <a:ln w="0"/>
                <a:solidFill>
                  <a:schemeClr val="tx1"/>
                </a:solidFill>
                <a:effectLst>
                  <a:outerShdw blurRad="38100" dist="19050" dir="2700000" algn="tl" rotWithShape="0">
                    <a:schemeClr val="dk1">
                      <a:alpha val="40000"/>
                    </a:schemeClr>
                  </a:outerShdw>
                </a:effectLst>
              </a:rPr>
              <a:t>What we Did?</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3" name="TextBox 2"/>
          <p:cNvSpPr txBox="1"/>
          <p:nvPr/>
        </p:nvSpPr>
        <p:spPr>
          <a:xfrm>
            <a:off x="2850778" y="1792923"/>
            <a:ext cx="6849034" cy="1569660"/>
          </a:xfrm>
          <a:prstGeom prst="rect">
            <a:avLst/>
          </a:prstGeom>
          <a:noFill/>
        </p:spPr>
        <p:txBody>
          <a:bodyPr wrap="square" rtlCol="0">
            <a:spAutoFit/>
          </a:bodyPr>
          <a:lstStyle/>
          <a:p>
            <a:r>
              <a:rPr lang="en-US" sz="2400" dirty="0" smtClean="0"/>
              <a:t>We developed a </a:t>
            </a:r>
            <a:r>
              <a:rPr lang="en-US" sz="2400" dirty="0" smtClean="0"/>
              <a:t>R code </a:t>
            </a:r>
            <a:r>
              <a:rPr lang="en-US" sz="2400" dirty="0" smtClean="0"/>
              <a:t>that would tell you about the best crypto currencies to put your money in by analyzing the real time data of the </a:t>
            </a:r>
            <a:r>
              <a:rPr lang="en-US" sz="2400" dirty="0" smtClean="0"/>
              <a:t>cryptocurrencies and then predicting their future values.</a:t>
            </a:r>
            <a:endParaRPr lang="en-US" sz="2400" dirty="0"/>
          </a:p>
        </p:txBody>
      </p:sp>
    </p:spTree>
    <p:extLst>
      <p:ext uri="{BB962C8B-B14F-4D97-AF65-F5344CB8AC3E}">
        <p14:creationId xmlns:p14="http://schemas.microsoft.com/office/powerpoint/2010/main" val="18506828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604" y="1755563"/>
            <a:ext cx="943537" cy="943537"/>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604" y="3047117"/>
            <a:ext cx="943537" cy="943537"/>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2959" y="4098471"/>
            <a:ext cx="1129408" cy="112940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53483" y="2858854"/>
            <a:ext cx="3621741" cy="1271231"/>
          </a:xfrm>
          <a:prstGeom prst="rect">
            <a:avLst/>
          </a:prstGeom>
        </p:spPr>
      </p:pic>
      <p:grpSp>
        <p:nvGrpSpPr>
          <p:cNvPr id="9" name="Group 8"/>
          <p:cNvGrpSpPr/>
          <p:nvPr/>
        </p:nvGrpSpPr>
        <p:grpSpPr>
          <a:xfrm>
            <a:off x="1891915" y="3151332"/>
            <a:ext cx="1761568" cy="735106"/>
            <a:chOff x="2348754" y="1541929"/>
            <a:chExt cx="1761568" cy="735106"/>
          </a:xfrm>
        </p:grpSpPr>
        <p:sp>
          <p:nvSpPr>
            <p:cNvPr id="7" name="Right Arrow 6"/>
            <p:cNvSpPr/>
            <p:nvPr/>
          </p:nvSpPr>
          <p:spPr>
            <a:xfrm>
              <a:off x="2348754" y="1541929"/>
              <a:ext cx="1524000" cy="73510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2747687" y="1725705"/>
              <a:ext cx="1362635" cy="367553"/>
            </a:xfrm>
            <a:prstGeom prst="rect">
              <a:avLst/>
            </a:prstGeom>
            <a:noFill/>
          </p:spPr>
          <p:txBody>
            <a:bodyPr wrap="square" rtlCol="0">
              <a:spAutoFit/>
            </a:bodyPr>
            <a:lstStyle/>
            <a:p>
              <a:r>
                <a:rPr lang="en-US" b="1" dirty="0" smtClean="0"/>
                <a:t>Data</a:t>
              </a:r>
              <a:endParaRPr lang="en-US" b="1" dirty="0"/>
            </a:p>
          </p:txBody>
        </p:sp>
      </p:grpSp>
      <p:sp>
        <p:nvSpPr>
          <p:cNvPr id="3" name="TextBox 2"/>
          <p:cNvSpPr txBox="1"/>
          <p:nvPr/>
        </p:nvSpPr>
        <p:spPr>
          <a:xfrm>
            <a:off x="10455748" y="1968179"/>
            <a:ext cx="1981191" cy="523220"/>
          </a:xfrm>
          <a:prstGeom prst="rect">
            <a:avLst/>
          </a:prstGeom>
          <a:noFill/>
        </p:spPr>
        <p:txBody>
          <a:bodyPr wrap="square" rtlCol="0">
            <a:spAutoFit/>
          </a:bodyPr>
          <a:lstStyle/>
          <a:p>
            <a:r>
              <a:rPr lang="en-US" sz="2800" b="1" dirty="0" smtClean="0"/>
              <a:t>$$$</a:t>
            </a:r>
            <a:endParaRPr lang="en-US" sz="2800" b="1" dirty="0"/>
          </a:p>
        </p:txBody>
      </p:sp>
      <p:sp>
        <p:nvSpPr>
          <p:cNvPr id="19" name="TextBox 18"/>
          <p:cNvSpPr txBox="1"/>
          <p:nvPr/>
        </p:nvSpPr>
        <p:spPr>
          <a:xfrm>
            <a:off x="10455748" y="3202520"/>
            <a:ext cx="1981191" cy="523220"/>
          </a:xfrm>
          <a:prstGeom prst="rect">
            <a:avLst/>
          </a:prstGeom>
          <a:noFill/>
        </p:spPr>
        <p:txBody>
          <a:bodyPr wrap="square" rtlCol="0">
            <a:spAutoFit/>
          </a:bodyPr>
          <a:lstStyle/>
          <a:p>
            <a:r>
              <a:rPr lang="en-US" sz="2800" b="1" dirty="0" smtClean="0"/>
              <a:t>$$</a:t>
            </a:r>
            <a:endParaRPr lang="en-US" sz="2800" b="1" dirty="0"/>
          </a:p>
        </p:txBody>
      </p:sp>
      <p:sp>
        <p:nvSpPr>
          <p:cNvPr id="20" name="TextBox 19"/>
          <p:cNvSpPr txBox="1"/>
          <p:nvPr/>
        </p:nvSpPr>
        <p:spPr>
          <a:xfrm>
            <a:off x="10455748" y="4229160"/>
            <a:ext cx="1981191" cy="523220"/>
          </a:xfrm>
          <a:prstGeom prst="rect">
            <a:avLst/>
          </a:prstGeom>
          <a:noFill/>
        </p:spPr>
        <p:txBody>
          <a:bodyPr wrap="square" rtlCol="0">
            <a:spAutoFit/>
          </a:bodyPr>
          <a:lstStyle/>
          <a:p>
            <a:r>
              <a:rPr lang="en-US" sz="2800" b="1" dirty="0" smtClean="0"/>
              <a:t>$</a:t>
            </a:r>
            <a:endParaRPr lang="en-US" sz="2800" b="1" dirty="0"/>
          </a:p>
        </p:txBody>
      </p:sp>
      <p:sp>
        <p:nvSpPr>
          <p:cNvPr id="21" name="Rectangle 20"/>
          <p:cNvSpPr/>
          <p:nvPr/>
        </p:nvSpPr>
        <p:spPr>
          <a:xfrm>
            <a:off x="3202339" y="-8446"/>
            <a:ext cx="5530168" cy="923330"/>
          </a:xfrm>
          <a:prstGeom prst="rect">
            <a:avLst/>
          </a:prstGeom>
          <a:noFill/>
        </p:spPr>
        <p:txBody>
          <a:bodyPr wrap="none" lIns="91440" tIns="45720" rIns="91440" bIns="45720">
            <a:spAutoFit/>
          </a:bodyPr>
          <a:lstStyle/>
          <a:p>
            <a:pPr algn="ctr"/>
            <a:r>
              <a:rPr lang="en-US" sz="5400" i="1" dirty="0" smtClean="0">
                <a:ln w="0"/>
                <a:effectLst>
                  <a:outerShdw blurRad="38100" dist="19050" dir="2700000" algn="tl" rotWithShape="0">
                    <a:schemeClr val="dk1">
                      <a:alpha val="40000"/>
                    </a:schemeClr>
                  </a:outerShdw>
                </a:effectLst>
              </a:rPr>
              <a:t>The Understanding</a:t>
            </a:r>
            <a:endParaRPr lang="en-US" sz="5400" b="0" i="1" cap="none" spc="0" dirty="0">
              <a:ln w="0"/>
              <a:solidFill>
                <a:schemeClr val="tx1"/>
              </a:solidFill>
              <a:effectLst>
                <a:outerShdw blurRad="38100" dist="19050" dir="2700000" algn="tl" rotWithShape="0">
                  <a:schemeClr val="dk1">
                    <a:alpha val="40000"/>
                  </a:schemeClr>
                </a:outerShdw>
              </a:effectLst>
            </a:endParaRPr>
          </a:p>
        </p:txBody>
      </p:sp>
      <p:pic>
        <p:nvPicPr>
          <p:cNvPr id="22" name="Picture 2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12211" y="1755563"/>
            <a:ext cx="943537" cy="943537"/>
          </a:xfrm>
          <a:prstGeom prst="rect">
            <a:avLst/>
          </a:prstGeom>
        </p:spPr>
      </p:pic>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2211" y="3047117"/>
            <a:ext cx="943537" cy="943537"/>
          </a:xfrm>
          <a:prstGeom prst="rect">
            <a:avLst/>
          </a:prstGeom>
        </p:spPr>
      </p:pic>
      <p:pic>
        <p:nvPicPr>
          <p:cNvPr id="24" name="Picture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40566" y="4098471"/>
            <a:ext cx="1129408" cy="1129408"/>
          </a:xfrm>
          <a:prstGeom prst="rect">
            <a:avLst/>
          </a:prstGeom>
        </p:spPr>
      </p:pic>
      <p:sp>
        <p:nvSpPr>
          <p:cNvPr id="25" name="Striped Right Arrow 24"/>
          <p:cNvSpPr/>
          <p:nvPr/>
        </p:nvSpPr>
        <p:spPr>
          <a:xfrm>
            <a:off x="7404847" y="3335108"/>
            <a:ext cx="1057835" cy="390632"/>
          </a:xfrm>
          <a:prstGeom prst="striped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5198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453916" y="2967335"/>
            <a:ext cx="3284169"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The R code</a:t>
            </a:r>
            <a:endParaRPr 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2549863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1365" y="43238"/>
            <a:ext cx="6096000" cy="6555641"/>
          </a:xfrm>
          <a:prstGeom prst="rect">
            <a:avLst/>
          </a:prstGeom>
        </p:spPr>
        <p:txBody>
          <a:bodyPr>
            <a:spAutoFit/>
          </a:bodyPr>
          <a:lstStyle/>
          <a:p>
            <a:r>
              <a:rPr lang="en-US" sz="1400" dirty="0" smtClean="0">
                <a:solidFill>
                  <a:srgbClr val="060087"/>
                </a:solidFill>
                <a:latin typeface="Monaco" charset="0"/>
              </a:rPr>
              <a:t>library(</a:t>
            </a:r>
            <a:r>
              <a:rPr lang="en-US" sz="1400" dirty="0" err="1" smtClean="0">
                <a:solidFill>
                  <a:srgbClr val="000000"/>
                </a:solidFill>
                <a:latin typeface="Monaco" charset="0"/>
              </a:rPr>
              <a:t>rvest</a:t>
            </a:r>
            <a:r>
              <a:rPr lang="en-US" sz="1400" dirty="0" smtClean="0">
                <a:solidFill>
                  <a:srgbClr val="060087"/>
                </a:solidFill>
                <a:latin typeface="Monaco" charset="0"/>
              </a:rPr>
              <a:t>)</a:t>
            </a:r>
          </a:p>
          <a:p>
            <a:r>
              <a:rPr lang="en-US" sz="1400" dirty="0" smtClean="0">
                <a:solidFill>
                  <a:srgbClr val="060087"/>
                </a:solidFill>
                <a:latin typeface="Monaco" charset="0"/>
              </a:rPr>
              <a:t>library(</a:t>
            </a:r>
            <a:r>
              <a:rPr lang="en-US" sz="1400" dirty="0" err="1" smtClean="0">
                <a:solidFill>
                  <a:srgbClr val="000000"/>
                </a:solidFill>
                <a:latin typeface="Monaco" charset="0"/>
              </a:rPr>
              <a:t>plotrix</a:t>
            </a:r>
            <a:r>
              <a:rPr lang="en-US" sz="1400" dirty="0" smtClean="0">
                <a:solidFill>
                  <a:srgbClr val="060087"/>
                </a:solidFill>
                <a:latin typeface="Monaco" charset="0"/>
              </a:rPr>
              <a:t>)</a:t>
            </a:r>
          </a:p>
          <a:p>
            <a:r>
              <a:rPr lang="en-US" sz="1400" dirty="0" smtClean="0">
                <a:solidFill>
                  <a:srgbClr val="060087"/>
                </a:solidFill>
                <a:latin typeface="Monaco" charset="0"/>
              </a:rPr>
              <a:t>library(</a:t>
            </a:r>
            <a:r>
              <a:rPr lang="en-US" sz="1400" dirty="0" err="1" smtClean="0">
                <a:solidFill>
                  <a:srgbClr val="000000"/>
                </a:solidFill>
                <a:latin typeface="Monaco" charset="0"/>
              </a:rPr>
              <a:t>dplyr</a:t>
            </a:r>
            <a:r>
              <a:rPr lang="en-US" sz="1400" dirty="0" smtClean="0">
                <a:solidFill>
                  <a:srgbClr val="060087"/>
                </a:solidFill>
                <a:latin typeface="Monaco" charset="0"/>
              </a:rPr>
              <a:t>)</a:t>
            </a:r>
          </a:p>
          <a:p>
            <a:r>
              <a:rPr lang="en-US" sz="1400" dirty="0" smtClean="0">
                <a:solidFill>
                  <a:srgbClr val="060087"/>
                </a:solidFill>
                <a:latin typeface="Monaco" charset="0"/>
              </a:rPr>
              <a:t>Sys.Date()</a:t>
            </a:r>
          </a:p>
          <a:p>
            <a:r>
              <a:rPr lang="en-US" sz="1400" dirty="0" err="1" smtClean="0">
                <a:solidFill>
                  <a:srgbClr val="000000"/>
                </a:solidFill>
                <a:latin typeface="Monaco" charset="0"/>
              </a:rPr>
              <a:t>endDate</a:t>
            </a:r>
            <a:r>
              <a:rPr lang="en-US" sz="1400" dirty="0" smtClean="0">
                <a:solidFill>
                  <a:srgbClr val="060087"/>
                </a:solidFill>
                <a:latin typeface="Monaco" charset="0"/>
              </a:rPr>
              <a:t>=</a:t>
            </a:r>
            <a:r>
              <a:rPr lang="en-US" sz="1400" dirty="0" err="1" smtClean="0">
                <a:solidFill>
                  <a:srgbClr val="060087"/>
                </a:solidFill>
                <a:latin typeface="Monaco" charset="0"/>
              </a:rPr>
              <a:t>gsub</a:t>
            </a:r>
            <a:r>
              <a:rPr lang="en-US" sz="1400" dirty="0" smtClean="0">
                <a:solidFill>
                  <a:srgbClr val="060087"/>
                </a:solidFill>
                <a:latin typeface="Monaco" charset="0"/>
              </a:rPr>
              <a:t>(</a:t>
            </a:r>
            <a:r>
              <a:rPr lang="en-US" sz="1400" dirty="0" smtClean="0">
                <a:solidFill>
                  <a:srgbClr val="9E0003"/>
                </a:solidFill>
                <a:latin typeface="Monaco" charset="0"/>
              </a:rPr>
              <a:t>"-"</a:t>
            </a:r>
            <a:r>
              <a:rPr lang="en-US" sz="1400" dirty="0" smtClean="0">
                <a:solidFill>
                  <a:srgbClr val="060087"/>
                </a:solidFill>
                <a:latin typeface="Monaco" charset="0"/>
              </a:rPr>
              <a:t>,</a:t>
            </a:r>
            <a:r>
              <a:rPr lang="en-US" sz="1400" dirty="0" smtClean="0">
                <a:solidFill>
                  <a:srgbClr val="9E0003"/>
                </a:solidFill>
                <a:latin typeface="Monaco" charset="0"/>
              </a:rPr>
              <a:t>""</a:t>
            </a:r>
            <a:r>
              <a:rPr lang="en-US" sz="1400" dirty="0" smtClean="0">
                <a:solidFill>
                  <a:srgbClr val="060087"/>
                </a:solidFill>
                <a:latin typeface="Monaco" charset="0"/>
              </a:rPr>
              <a:t>,Sys.Date())</a:t>
            </a:r>
          </a:p>
          <a:p>
            <a:r>
              <a:rPr lang="en-US" sz="1400" dirty="0" err="1" smtClean="0">
                <a:solidFill>
                  <a:srgbClr val="000000"/>
                </a:solidFill>
                <a:latin typeface="Monaco" charset="0"/>
              </a:rPr>
              <a:t>endDate</a:t>
            </a:r>
            <a:endParaRPr lang="en-US" sz="1400" dirty="0" smtClean="0">
              <a:solidFill>
                <a:srgbClr val="060087"/>
              </a:solidFill>
              <a:latin typeface="Monaco" charset="0"/>
            </a:endParaRPr>
          </a:p>
          <a:p>
            <a:r>
              <a:rPr lang="en-US" sz="1400" dirty="0" smtClean="0">
                <a:solidFill>
                  <a:srgbClr val="3E3E3E"/>
                </a:solidFill>
                <a:latin typeface="Monaco" charset="0"/>
              </a:rPr>
              <a:t>#Bitcoin Data</a:t>
            </a:r>
            <a:endParaRPr lang="en-US" sz="1400" dirty="0" smtClean="0">
              <a:solidFill>
                <a:srgbClr val="060087"/>
              </a:solidFill>
              <a:latin typeface="Monaco" charset="0"/>
            </a:endParaRPr>
          </a:p>
          <a:p>
            <a:r>
              <a:rPr lang="en-US" sz="1400" dirty="0" smtClean="0">
                <a:solidFill>
                  <a:srgbClr val="000000"/>
                </a:solidFill>
                <a:latin typeface="Monaco" charset="0"/>
              </a:rPr>
              <a:t>url_cmc</a:t>
            </a:r>
            <a:r>
              <a:rPr lang="en-US" sz="1400" dirty="0" smtClean="0">
                <a:solidFill>
                  <a:srgbClr val="060087"/>
                </a:solidFill>
                <a:latin typeface="Monaco" charset="0"/>
              </a:rPr>
              <a:t> &lt;- sprintf(</a:t>
            </a:r>
            <a:r>
              <a:rPr lang="en-US" sz="1400" dirty="0" smtClean="0">
                <a:solidFill>
                  <a:srgbClr val="9E0003"/>
                </a:solidFill>
                <a:latin typeface="Monaco" charset="0"/>
              </a:rPr>
              <a:t>"https://</a:t>
            </a:r>
            <a:r>
              <a:rPr lang="en-US" sz="1400" dirty="0" err="1" smtClean="0">
                <a:solidFill>
                  <a:srgbClr val="9E0003"/>
                </a:solidFill>
                <a:latin typeface="Monaco" charset="0"/>
              </a:rPr>
              <a:t>coinmarketcap.com</a:t>
            </a:r>
            <a:r>
              <a:rPr lang="en-US" sz="1400" dirty="0" smtClean="0">
                <a:solidFill>
                  <a:srgbClr val="9E0003"/>
                </a:solidFill>
                <a:latin typeface="Monaco" charset="0"/>
              </a:rPr>
              <a:t>/currencies/bitcoin/historical-data/?start=20130804&amp;end=%s"</a:t>
            </a:r>
            <a:r>
              <a:rPr lang="en-US" sz="1400" dirty="0" smtClean="0">
                <a:solidFill>
                  <a:srgbClr val="060087"/>
                </a:solidFill>
                <a:latin typeface="Monaco" charset="0"/>
              </a:rPr>
              <a:t>,</a:t>
            </a:r>
            <a:r>
              <a:rPr lang="en-US" sz="1400" dirty="0" err="1" smtClean="0">
                <a:solidFill>
                  <a:srgbClr val="000000"/>
                </a:solidFill>
                <a:latin typeface="Monaco" charset="0"/>
              </a:rPr>
              <a:t>endDate</a:t>
            </a:r>
            <a:r>
              <a:rPr lang="en-US" sz="1400" dirty="0" smtClean="0">
                <a:solidFill>
                  <a:srgbClr val="060087"/>
                </a:solidFill>
                <a:latin typeface="Monaco" charset="0"/>
              </a:rPr>
              <a:t>)</a:t>
            </a:r>
          </a:p>
          <a:p>
            <a:r>
              <a:rPr lang="en-US" sz="1400" dirty="0" smtClean="0">
                <a:solidFill>
                  <a:srgbClr val="000000"/>
                </a:solidFill>
                <a:latin typeface="Monaco" charset="0"/>
              </a:rPr>
              <a:t>url_cmc</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read_html</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html_nodes</a:t>
            </a:r>
            <a:r>
              <a:rPr lang="en-US" sz="1400" dirty="0" smtClean="0">
                <a:solidFill>
                  <a:srgbClr val="060087"/>
                </a:solidFill>
                <a:latin typeface="Monaco" charset="0"/>
              </a:rPr>
              <a:t>(</a:t>
            </a:r>
            <a:r>
              <a:rPr lang="en-US" sz="1400" dirty="0" err="1" smtClean="0">
                <a:solidFill>
                  <a:srgbClr val="000000"/>
                </a:solidFill>
                <a:latin typeface="Monaco" charset="0"/>
              </a:rPr>
              <a:t>css</a:t>
            </a:r>
            <a:r>
              <a:rPr lang="en-US" sz="1400" dirty="0" smtClean="0">
                <a:solidFill>
                  <a:srgbClr val="060087"/>
                </a:solidFill>
                <a:latin typeface="Monaco" charset="0"/>
              </a:rPr>
              <a:t> = </a:t>
            </a:r>
            <a:r>
              <a:rPr lang="en-US" sz="1400" dirty="0" smtClean="0">
                <a:solidFill>
                  <a:srgbClr val="9E0003"/>
                </a:solidFill>
                <a:latin typeface="Monaco" charset="0"/>
              </a:rPr>
              <a:t>"table"</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html_table</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as.data.frame</a:t>
            </a:r>
            <a:r>
              <a:rPr lang="en-US" sz="1400" dirty="0" smtClean="0">
                <a:solidFill>
                  <a:srgbClr val="060087"/>
                </a:solidFill>
                <a:latin typeface="Monaco" charset="0"/>
              </a:rPr>
              <a:t>() -&gt; </a:t>
            </a:r>
            <a:r>
              <a:rPr lang="en-US" sz="1400" dirty="0" smtClean="0">
                <a:solidFill>
                  <a:srgbClr val="9E0003"/>
                </a:solidFill>
                <a:latin typeface="Monaco" charset="0"/>
              </a:rPr>
              <a:t>"</a:t>
            </a:r>
            <a:r>
              <a:rPr lang="en-US" sz="1400" dirty="0" err="1" smtClean="0">
                <a:solidFill>
                  <a:srgbClr val="9E0003"/>
                </a:solidFill>
                <a:latin typeface="Monaco" charset="0"/>
              </a:rPr>
              <a:t>BitcoinData</a:t>
            </a:r>
            <a:r>
              <a:rPr lang="en-US" sz="1400" dirty="0" smtClean="0">
                <a:solidFill>
                  <a:srgbClr val="9E0003"/>
                </a:solidFill>
                <a:latin typeface="Monaco" charset="0"/>
              </a:rPr>
              <a:t>"</a:t>
            </a:r>
            <a:endParaRPr lang="en-US" sz="1400" dirty="0" smtClean="0">
              <a:solidFill>
                <a:srgbClr val="060087"/>
              </a:solidFill>
              <a:latin typeface="Monaco" charset="0"/>
            </a:endParaRPr>
          </a:p>
          <a:p>
            <a:r>
              <a:rPr lang="en-US" sz="1400" dirty="0" smtClean="0">
                <a:solidFill>
                  <a:srgbClr val="060087"/>
                </a:solidFill>
                <a:latin typeface="Monaco" charset="0"/>
              </a:rPr>
              <a:t>head(</a:t>
            </a:r>
            <a:r>
              <a:rPr lang="en-US" sz="1400" dirty="0" err="1" smtClean="0">
                <a:solidFill>
                  <a:srgbClr val="000000"/>
                </a:solidFill>
                <a:latin typeface="Monaco" charset="0"/>
              </a:rPr>
              <a:t>BitcoinData</a:t>
            </a:r>
            <a:r>
              <a:rPr lang="en-US" sz="1400" dirty="0" smtClean="0">
                <a:solidFill>
                  <a:srgbClr val="060087"/>
                </a:solidFill>
                <a:latin typeface="Monaco" charset="0"/>
              </a:rPr>
              <a:t>)</a:t>
            </a:r>
          </a:p>
          <a:p>
            <a:r>
              <a:rPr lang="en-US" sz="1400" dirty="0" smtClean="0">
                <a:solidFill>
                  <a:srgbClr val="3E3E3E"/>
                </a:solidFill>
                <a:latin typeface="Monaco" charset="0"/>
              </a:rPr>
              <a:t>#</a:t>
            </a:r>
            <a:r>
              <a:rPr lang="en-US" sz="1400" dirty="0" err="1" smtClean="0">
                <a:solidFill>
                  <a:srgbClr val="3E3E3E"/>
                </a:solidFill>
                <a:latin typeface="Monaco" charset="0"/>
              </a:rPr>
              <a:t>Litecoin</a:t>
            </a:r>
            <a:r>
              <a:rPr lang="en-US" sz="1400" dirty="0" smtClean="0">
                <a:solidFill>
                  <a:srgbClr val="3E3E3E"/>
                </a:solidFill>
                <a:latin typeface="Monaco" charset="0"/>
              </a:rPr>
              <a:t> Data</a:t>
            </a:r>
            <a:endParaRPr lang="en-US" sz="1400" dirty="0" smtClean="0">
              <a:solidFill>
                <a:srgbClr val="060087"/>
              </a:solidFill>
              <a:latin typeface="Monaco" charset="0"/>
            </a:endParaRPr>
          </a:p>
          <a:p>
            <a:r>
              <a:rPr lang="en-US" sz="1400" dirty="0" smtClean="0">
                <a:solidFill>
                  <a:srgbClr val="000000"/>
                </a:solidFill>
                <a:latin typeface="Monaco" charset="0"/>
              </a:rPr>
              <a:t>url_cmc</a:t>
            </a:r>
            <a:r>
              <a:rPr lang="en-US" sz="1400" dirty="0" smtClean="0">
                <a:solidFill>
                  <a:srgbClr val="060087"/>
                </a:solidFill>
                <a:latin typeface="Monaco" charset="0"/>
              </a:rPr>
              <a:t> &lt;- sprintf(</a:t>
            </a:r>
            <a:r>
              <a:rPr lang="en-US" sz="1400" dirty="0" smtClean="0">
                <a:solidFill>
                  <a:srgbClr val="9E0003"/>
                </a:solidFill>
                <a:latin typeface="Monaco" charset="0"/>
              </a:rPr>
              <a:t>"https://</a:t>
            </a:r>
            <a:r>
              <a:rPr lang="en-US" sz="1400" dirty="0" err="1" smtClean="0">
                <a:solidFill>
                  <a:srgbClr val="9E0003"/>
                </a:solidFill>
                <a:latin typeface="Monaco" charset="0"/>
              </a:rPr>
              <a:t>coinmarketcap.com</a:t>
            </a:r>
            <a:r>
              <a:rPr lang="en-US" sz="1400" dirty="0" smtClean="0">
                <a:solidFill>
                  <a:srgbClr val="9E0003"/>
                </a:solidFill>
                <a:latin typeface="Monaco" charset="0"/>
              </a:rPr>
              <a:t>/currencies/</a:t>
            </a:r>
            <a:r>
              <a:rPr lang="en-US" sz="1400" dirty="0" err="1" smtClean="0">
                <a:solidFill>
                  <a:srgbClr val="9E0003"/>
                </a:solidFill>
                <a:latin typeface="Monaco" charset="0"/>
              </a:rPr>
              <a:t>litecoin</a:t>
            </a:r>
            <a:r>
              <a:rPr lang="en-US" sz="1400" dirty="0" smtClean="0">
                <a:solidFill>
                  <a:srgbClr val="9E0003"/>
                </a:solidFill>
                <a:latin typeface="Monaco" charset="0"/>
              </a:rPr>
              <a:t>/historical-data/?start=20130804&amp;end=%s"</a:t>
            </a:r>
            <a:r>
              <a:rPr lang="en-US" sz="1400" dirty="0" smtClean="0">
                <a:solidFill>
                  <a:srgbClr val="060087"/>
                </a:solidFill>
                <a:latin typeface="Monaco" charset="0"/>
              </a:rPr>
              <a:t>,</a:t>
            </a:r>
            <a:r>
              <a:rPr lang="en-US" sz="1400" dirty="0" err="1" smtClean="0">
                <a:solidFill>
                  <a:srgbClr val="000000"/>
                </a:solidFill>
                <a:latin typeface="Monaco" charset="0"/>
              </a:rPr>
              <a:t>endDate</a:t>
            </a:r>
            <a:r>
              <a:rPr lang="en-US" sz="1400" dirty="0" smtClean="0">
                <a:solidFill>
                  <a:srgbClr val="060087"/>
                </a:solidFill>
                <a:latin typeface="Monaco" charset="0"/>
              </a:rPr>
              <a:t>)</a:t>
            </a:r>
          </a:p>
          <a:p>
            <a:r>
              <a:rPr lang="en-US" sz="1400" dirty="0" smtClean="0">
                <a:solidFill>
                  <a:srgbClr val="000000"/>
                </a:solidFill>
                <a:latin typeface="Monaco" charset="0"/>
              </a:rPr>
              <a:t>url_cmc</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read_html</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html_nodes</a:t>
            </a:r>
            <a:r>
              <a:rPr lang="en-US" sz="1400" dirty="0" smtClean="0">
                <a:solidFill>
                  <a:srgbClr val="060087"/>
                </a:solidFill>
                <a:latin typeface="Monaco" charset="0"/>
              </a:rPr>
              <a:t>(</a:t>
            </a:r>
            <a:r>
              <a:rPr lang="en-US" sz="1400" dirty="0" err="1" smtClean="0">
                <a:solidFill>
                  <a:srgbClr val="000000"/>
                </a:solidFill>
                <a:latin typeface="Monaco" charset="0"/>
              </a:rPr>
              <a:t>css</a:t>
            </a:r>
            <a:r>
              <a:rPr lang="en-US" sz="1400" dirty="0" smtClean="0">
                <a:solidFill>
                  <a:srgbClr val="060087"/>
                </a:solidFill>
                <a:latin typeface="Monaco" charset="0"/>
              </a:rPr>
              <a:t> = </a:t>
            </a:r>
            <a:r>
              <a:rPr lang="en-US" sz="1400" dirty="0" smtClean="0">
                <a:solidFill>
                  <a:srgbClr val="9E0003"/>
                </a:solidFill>
                <a:latin typeface="Monaco" charset="0"/>
              </a:rPr>
              <a:t>"table"</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html_table</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as.data.frame</a:t>
            </a:r>
            <a:r>
              <a:rPr lang="en-US" sz="1400" dirty="0" smtClean="0">
                <a:solidFill>
                  <a:srgbClr val="060087"/>
                </a:solidFill>
                <a:latin typeface="Monaco" charset="0"/>
              </a:rPr>
              <a:t>() -&gt; </a:t>
            </a:r>
            <a:r>
              <a:rPr lang="en-US" sz="1400" dirty="0" smtClean="0">
                <a:solidFill>
                  <a:srgbClr val="9E0003"/>
                </a:solidFill>
                <a:latin typeface="Monaco" charset="0"/>
              </a:rPr>
              <a:t>"</a:t>
            </a:r>
            <a:r>
              <a:rPr lang="en-US" sz="1400" dirty="0" err="1" smtClean="0">
                <a:solidFill>
                  <a:srgbClr val="9E0003"/>
                </a:solidFill>
                <a:latin typeface="Monaco" charset="0"/>
              </a:rPr>
              <a:t>LitecoinData</a:t>
            </a:r>
            <a:r>
              <a:rPr lang="en-US" sz="1400" dirty="0" smtClean="0">
                <a:solidFill>
                  <a:srgbClr val="9E0003"/>
                </a:solidFill>
                <a:latin typeface="Monaco" charset="0"/>
              </a:rPr>
              <a:t>"</a:t>
            </a:r>
            <a:endParaRPr lang="en-US" sz="1400" dirty="0" smtClean="0">
              <a:solidFill>
                <a:srgbClr val="060087"/>
              </a:solidFill>
              <a:latin typeface="Monaco" charset="0"/>
            </a:endParaRPr>
          </a:p>
          <a:p>
            <a:r>
              <a:rPr lang="en-US" sz="1400" dirty="0" smtClean="0">
                <a:solidFill>
                  <a:srgbClr val="060087"/>
                </a:solidFill>
                <a:latin typeface="Monaco" charset="0"/>
              </a:rPr>
              <a:t>head(</a:t>
            </a:r>
            <a:r>
              <a:rPr lang="en-US" sz="1400" dirty="0" err="1" smtClean="0">
                <a:solidFill>
                  <a:srgbClr val="000000"/>
                </a:solidFill>
                <a:latin typeface="Monaco" charset="0"/>
              </a:rPr>
              <a:t>LitecoinData</a:t>
            </a:r>
            <a:r>
              <a:rPr lang="en-US" sz="1400" dirty="0" smtClean="0">
                <a:solidFill>
                  <a:srgbClr val="060087"/>
                </a:solidFill>
                <a:latin typeface="Monaco" charset="0"/>
              </a:rPr>
              <a:t>)</a:t>
            </a:r>
          </a:p>
          <a:p>
            <a:r>
              <a:rPr lang="en-US" sz="1400" dirty="0" smtClean="0">
                <a:solidFill>
                  <a:srgbClr val="3E3E3E"/>
                </a:solidFill>
                <a:latin typeface="Monaco" charset="0"/>
              </a:rPr>
              <a:t>#</a:t>
            </a:r>
            <a:r>
              <a:rPr lang="en-US" sz="1400" dirty="0" err="1" smtClean="0">
                <a:solidFill>
                  <a:srgbClr val="3E3E3E"/>
                </a:solidFill>
                <a:latin typeface="Monaco" charset="0"/>
              </a:rPr>
              <a:t>Ethereum</a:t>
            </a:r>
            <a:r>
              <a:rPr lang="en-US" sz="1400" dirty="0" smtClean="0">
                <a:solidFill>
                  <a:srgbClr val="3E3E3E"/>
                </a:solidFill>
                <a:latin typeface="Monaco" charset="0"/>
              </a:rPr>
              <a:t> Data</a:t>
            </a:r>
            <a:endParaRPr lang="en-US" sz="1400" dirty="0" smtClean="0">
              <a:solidFill>
                <a:srgbClr val="060087"/>
              </a:solidFill>
              <a:latin typeface="Monaco" charset="0"/>
            </a:endParaRPr>
          </a:p>
          <a:p>
            <a:r>
              <a:rPr lang="en-US" sz="1400" dirty="0" smtClean="0">
                <a:solidFill>
                  <a:srgbClr val="000000"/>
                </a:solidFill>
                <a:latin typeface="Monaco" charset="0"/>
              </a:rPr>
              <a:t>url_cmc</a:t>
            </a:r>
            <a:r>
              <a:rPr lang="en-US" sz="1400" dirty="0" smtClean="0">
                <a:solidFill>
                  <a:srgbClr val="060087"/>
                </a:solidFill>
                <a:latin typeface="Monaco" charset="0"/>
              </a:rPr>
              <a:t> &lt;- sprintf(</a:t>
            </a:r>
            <a:r>
              <a:rPr lang="en-US" sz="1400" dirty="0" smtClean="0">
                <a:solidFill>
                  <a:srgbClr val="9E0003"/>
                </a:solidFill>
                <a:latin typeface="Monaco" charset="0"/>
              </a:rPr>
              <a:t>"https://</a:t>
            </a:r>
            <a:r>
              <a:rPr lang="en-US" sz="1400" dirty="0" err="1" smtClean="0">
                <a:solidFill>
                  <a:srgbClr val="9E0003"/>
                </a:solidFill>
                <a:latin typeface="Monaco" charset="0"/>
              </a:rPr>
              <a:t>coinmarketcap.com</a:t>
            </a:r>
            <a:r>
              <a:rPr lang="en-US" sz="1400" dirty="0" smtClean="0">
                <a:solidFill>
                  <a:srgbClr val="9E0003"/>
                </a:solidFill>
                <a:latin typeface="Monaco" charset="0"/>
              </a:rPr>
              <a:t>/currencies/ripple/historical-data/?start=20130804&amp;end=%s"</a:t>
            </a:r>
            <a:r>
              <a:rPr lang="en-US" sz="1400" dirty="0" smtClean="0">
                <a:solidFill>
                  <a:srgbClr val="060087"/>
                </a:solidFill>
                <a:latin typeface="Monaco" charset="0"/>
              </a:rPr>
              <a:t>,</a:t>
            </a:r>
            <a:r>
              <a:rPr lang="en-US" sz="1400" dirty="0" err="1" smtClean="0">
                <a:solidFill>
                  <a:srgbClr val="000000"/>
                </a:solidFill>
                <a:latin typeface="Monaco" charset="0"/>
              </a:rPr>
              <a:t>endDate</a:t>
            </a:r>
            <a:r>
              <a:rPr lang="en-US" sz="1400" dirty="0" smtClean="0">
                <a:solidFill>
                  <a:srgbClr val="060087"/>
                </a:solidFill>
                <a:latin typeface="Monaco" charset="0"/>
              </a:rPr>
              <a:t>)</a:t>
            </a:r>
          </a:p>
        </p:txBody>
      </p:sp>
      <p:sp>
        <p:nvSpPr>
          <p:cNvPr id="3" name="Rectangle 2"/>
          <p:cNvSpPr/>
          <p:nvPr/>
        </p:nvSpPr>
        <p:spPr>
          <a:xfrm>
            <a:off x="6257365" y="0"/>
            <a:ext cx="6096000" cy="6986528"/>
          </a:xfrm>
          <a:prstGeom prst="rect">
            <a:avLst/>
          </a:prstGeom>
        </p:spPr>
        <p:txBody>
          <a:bodyPr>
            <a:spAutoFit/>
          </a:bodyPr>
          <a:lstStyle/>
          <a:p>
            <a:r>
              <a:rPr lang="en-US" sz="1400" dirty="0" smtClean="0">
                <a:solidFill>
                  <a:srgbClr val="000000"/>
                </a:solidFill>
                <a:latin typeface="Monaco" charset="0"/>
              </a:rPr>
              <a:t>url_cmc</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read_html</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html_nodes</a:t>
            </a:r>
            <a:r>
              <a:rPr lang="en-US" sz="1400" dirty="0" smtClean="0">
                <a:solidFill>
                  <a:srgbClr val="060087"/>
                </a:solidFill>
                <a:latin typeface="Monaco" charset="0"/>
              </a:rPr>
              <a:t>(</a:t>
            </a:r>
            <a:r>
              <a:rPr lang="en-US" sz="1400" dirty="0" err="1" smtClean="0">
                <a:solidFill>
                  <a:srgbClr val="000000"/>
                </a:solidFill>
                <a:latin typeface="Monaco" charset="0"/>
              </a:rPr>
              <a:t>css</a:t>
            </a:r>
            <a:r>
              <a:rPr lang="en-US" sz="1400" dirty="0" smtClean="0">
                <a:solidFill>
                  <a:srgbClr val="060087"/>
                </a:solidFill>
                <a:latin typeface="Monaco" charset="0"/>
              </a:rPr>
              <a:t> = </a:t>
            </a:r>
            <a:r>
              <a:rPr lang="en-US" sz="1400" dirty="0" smtClean="0">
                <a:solidFill>
                  <a:srgbClr val="9E0003"/>
                </a:solidFill>
                <a:latin typeface="Monaco" charset="0"/>
              </a:rPr>
              <a:t>"table"</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html_table</a:t>
            </a:r>
            <a:r>
              <a:rPr lang="en-US" sz="1400" dirty="0" smtClean="0">
                <a:solidFill>
                  <a:srgbClr val="060087"/>
                </a:solidFill>
                <a:latin typeface="Monaco" charset="0"/>
              </a:rPr>
              <a:t>() %&gt;%</a:t>
            </a:r>
          </a:p>
          <a:p>
            <a:r>
              <a:rPr lang="en-US" sz="1400" dirty="0" smtClean="0">
                <a:solidFill>
                  <a:srgbClr val="060087"/>
                </a:solidFill>
                <a:latin typeface="Monaco" charset="0"/>
              </a:rPr>
              <a:t>  </a:t>
            </a:r>
            <a:r>
              <a:rPr lang="en-US" sz="1400" dirty="0" err="1" smtClean="0">
                <a:solidFill>
                  <a:srgbClr val="060087"/>
                </a:solidFill>
                <a:latin typeface="Monaco" charset="0"/>
              </a:rPr>
              <a:t>as.data.frame</a:t>
            </a:r>
            <a:r>
              <a:rPr lang="en-US" sz="1400" dirty="0" smtClean="0">
                <a:solidFill>
                  <a:srgbClr val="060087"/>
                </a:solidFill>
                <a:latin typeface="Monaco" charset="0"/>
              </a:rPr>
              <a:t>() -&gt; </a:t>
            </a:r>
            <a:r>
              <a:rPr lang="en-US" sz="1400" dirty="0" smtClean="0">
                <a:solidFill>
                  <a:srgbClr val="9E0003"/>
                </a:solidFill>
                <a:latin typeface="Monaco" charset="0"/>
              </a:rPr>
              <a:t>"</a:t>
            </a:r>
            <a:r>
              <a:rPr lang="en-US" sz="1400" dirty="0" err="1" smtClean="0">
                <a:solidFill>
                  <a:srgbClr val="9E0003"/>
                </a:solidFill>
                <a:latin typeface="Monaco" charset="0"/>
              </a:rPr>
              <a:t>EthereumData</a:t>
            </a:r>
            <a:r>
              <a:rPr lang="en-US" sz="1400" dirty="0" smtClean="0">
                <a:solidFill>
                  <a:srgbClr val="9E0003"/>
                </a:solidFill>
                <a:latin typeface="Monaco" charset="0"/>
              </a:rPr>
              <a:t>"</a:t>
            </a:r>
            <a:endParaRPr lang="en-US" sz="1400" dirty="0" smtClean="0">
              <a:solidFill>
                <a:srgbClr val="060087"/>
              </a:solidFill>
              <a:latin typeface="Monaco" charset="0"/>
            </a:endParaRPr>
          </a:p>
          <a:p>
            <a:r>
              <a:rPr lang="en-US" sz="1400" dirty="0" smtClean="0">
                <a:solidFill>
                  <a:srgbClr val="060087"/>
                </a:solidFill>
                <a:latin typeface="Monaco" charset="0"/>
              </a:rPr>
              <a:t>head(</a:t>
            </a:r>
            <a:r>
              <a:rPr lang="en-US" sz="1400" dirty="0" err="1" smtClean="0">
                <a:solidFill>
                  <a:srgbClr val="000000"/>
                </a:solidFill>
                <a:latin typeface="Monaco" charset="0"/>
              </a:rPr>
              <a:t>EthereumData</a:t>
            </a:r>
            <a:r>
              <a:rPr lang="en-US" sz="1400" dirty="0" smtClean="0">
                <a:solidFill>
                  <a:srgbClr val="060087"/>
                </a:solidFill>
                <a:latin typeface="Monaco" charset="0"/>
              </a:rPr>
              <a:t>)</a:t>
            </a:r>
          </a:p>
          <a:p>
            <a:r>
              <a:rPr lang="en-US" sz="1400" dirty="0" smtClean="0">
                <a:solidFill>
                  <a:srgbClr val="3E3E3E"/>
                </a:solidFill>
                <a:latin typeface="Monaco" charset="0"/>
              </a:rPr>
              <a:t>#considering only </a:t>
            </a:r>
            <a:r>
              <a:rPr lang="en-US" sz="1400" dirty="0" err="1" smtClean="0">
                <a:solidFill>
                  <a:srgbClr val="3E3E3E"/>
                </a:solidFill>
                <a:latin typeface="Monaco" charset="0"/>
              </a:rPr>
              <a:t>fisrt</a:t>
            </a:r>
            <a:r>
              <a:rPr lang="en-US" sz="1400" dirty="0" smtClean="0">
                <a:solidFill>
                  <a:srgbClr val="3E3E3E"/>
                </a:solidFill>
                <a:latin typeface="Monaco" charset="0"/>
              </a:rPr>
              <a:t> 5 columns in the data</a:t>
            </a:r>
            <a:endParaRPr lang="en-US" sz="1400" dirty="0" smtClean="0">
              <a:solidFill>
                <a:srgbClr val="060087"/>
              </a:solidFill>
              <a:latin typeface="Monaco" charset="0"/>
            </a:endParaRPr>
          </a:p>
          <a:p>
            <a:r>
              <a:rPr lang="en-US" sz="1400" dirty="0" err="1" smtClean="0">
                <a:solidFill>
                  <a:srgbClr val="000000"/>
                </a:solidFill>
                <a:latin typeface="Monaco" charset="0"/>
              </a:rPr>
              <a:t>BData</a:t>
            </a:r>
            <a:r>
              <a:rPr lang="en-US" sz="1400" dirty="0" smtClean="0">
                <a:solidFill>
                  <a:srgbClr val="060087"/>
                </a:solidFill>
                <a:latin typeface="Monaco" charset="0"/>
              </a:rPr>
              <a:t>&lt;- </a:t>
            </a:r>
            <a:r>
              <a:rPr lang="en-US" sz="1400" dirty="0" err="1" smtClean="0">
                <a:solidFill>
                  <a:srgbClr val="000000"/>
                </a:solidFill>
                <a:latin typeface="Monaco" charset="0"/>
              </a:rPr>
              <a:t>BitcoinData</a:t>
            </a:r>
            <a:r>
              <a:rPr lang="en-US" sz="1400" dirty="0" smtClean="0">
                <a:solidFill>
                  <a:srgbClr val="060087"/>
                </a:solidFill>
                <a:latin typeface="Monaco" charset="0"/>
              </a:rPr>
              <a:t>[,</a:t>
            </a:r>
            <a:r>
              <a:rPr lang="en-US" sz="1400" dirty="0" smtClean="0">
                <a:solidFill>
                  <a:srgbClr val="0B4213"/>
                </a:solidFill>
                <a:latin typeface="Monaco" charset="0"/>
              </a:rPr>
              <a:t>1</a:t>
            </a:r>
            <a:r>
              <a:rPr lang="en-US" sz="1400" dirty="0" smtClean="0">
                <a:solidFill>
                  <a:srgbClr val="060087"/>
                </a:solidFill>
                <a:latin typeface="Monaco" charset="0"/>
              </a:rPr>
              <a:t>:</a:t>
            </a:r>
            <a:r>
              <a:rPr lang="en-US" sz="1400" dirty="0" smtClean="0">
                <a:solidFill>
                  <a:srgbClr val="0B4213"/>
                </a:solidFill>
                <a:latin typeface="Monaco" charset="0"/>
              </a:rPr>
              <a:t>5</a:t>
            </a:r>
            <a:r>
              <a:rPr lang="en-US" sz="1400" dirty="0" smtClean="0">
                <a:solidFill>
                  <a:srgbClr val="060087"/>
                </a:solidFill>
                <a:latin typeface="Monaco" charset="0"/>
              </a:rPr>
              <a:t>]</a:t>
            </a:r>
          </a:p>
          <a:p>
            <a:r>
              <a:rPr lang="en-US" sz="1400" dirty="0" err="1" smtClean="0">
                <a:solidFill>
                  <a:srgbClr val="000000"/>
                </a:solidFill>
                <a:latin typeface="Monaco" charset="0"/>
              </a:rPr>
              <a:t>LData</a:t>
            </a:r>
            <a:r>
              <a:rPr lang="en-US" sz="1400" dirty="0" smtClean="0">
                <a:solidFill>
                  <a:srgbClr val="060087"/>
                </a:solidFill>
                <a:latin typeface="Monaco" charset="0"/>
              </a:rPr>
              <a:t>&lt;- </a:t>
            </a:r>
            <a:r>
              <a:rPr lang="en-US" sz="1400" dirty="0" err="1" smtClean="0">
                <a:solidFill>
                  <a:srgbClr val="000000"/>
                </a:solidFill>
                <a:latin typeface="Monaco" charset="0"/>
              </a:rPr>
              <a:t>LitecoinData</a:t>
            </a:r>
            <a:r>
              <a:rPr lang="en-US" sz="1400" dirty="0" smtClean="0">
                <a:solidFill>
                  <a:srgbClr val="060087"/>
                </a:solidFill>
                <a:latin typeface="Monaco" charset="0"/>
              </a:rPr>
              <a:t>[,</a:t>
            </a:r>
            <a:r>
              <a:rPr lang="en-US" sz="1400" dirty="0" smtClean="0">
                <a:solidFill>
                  <a:srgbClr val="0B4213"/>
                </a:solidFill>
                <a:latin typeface="Monaco" charset="0"/>
              </a:rPr>
              <a:t>1</a:t>
            </a:r>
            <a:r>
              <a:rPr lang="en-US" sz="1400" dirty="0" smtClean="0">
                <a:solidFill>
                  <a:srgbClr val="060087"/>
                </a:solidFill>
                <a:latin typeface="Monaco" charset="0"/>
              </a:rPr>
              <a:t>:</a:t>
            </a:r>
            <a:r>
              <a:rPr lang="en-US" sz="1400" dirty="0" smtClean="0">
                <a:solidFill>
                  <a:srgbClr val="0B4213"/>
                </a:solidFill>
                <a:latin typeface="Monaco" charset="0"/>
              </a:rPr>
              <a:t>5</a:t>
            </a:r>
            <a:r>
              <a:rPr lang="en-US" sz="1400" dirty="0" smtClean="0">
                <a:solidFill>
                  <a:srgbClr val="060087"/>
                </a:solidFill>
                <a:latin typeface="Monaco" charset="0"/>
              </a:rPr>
              <a:t>]</a:t>
            </a:r>
          </a:p>
          <a:p>
            <a:r>
              <a:rPr lang="en-US" sz="1400" dirty="0" err="1" smtClean="0">
                <a:solidFill>
                  <a:srgbClr val="000000"/>
                </a:solidFill>
                <a:latin typeface="Monaco" charset="0"/>
              </a:rPr>
              <a:t>EData</a:t>
            </a:r>
            <a:r>
              <a:rPr lang="en-US" sz="1400" dirty="0" smtClean="0">
                <a:solidFill>
                  <a:srgbClr val="060087"/>
                </a:solidFill>
                <a:latin typeface="Monaco" charset="0"/>
              </a:rPr>
              <a:t>&lt;-</a:t>
            </a:r>
            <a:r>
              <a:rPr lang="en-US" sz="1400" dirty="0" err="1" smtClean="0">
                <a:solidFill>
                  <a:srgbClr val="000000"/>
                </a:solidFill>
                <a:latin typeface="Monaco" charset="0"/>
              </a:rPr>
              <a:t>EthereumData</a:t>
            </a:r>
            <a:r>
              <a:rPr lang="en-US" sz="1400" dirty="0" smtClean="0">
                <a:solidFill>
                  <a:srgbClr val="060087"/>
                </a:solidFill>
                <a:latin typeface="Monaco" charset="0"/>
              </a:rPr>
              <a:t>[</a:t>
            </a:r>
            <a:r>
              <a:rPr lang="en-US" sz="1400" dirty="0" smtClean="0">
                <a:solidFill>
                  <a:srgbClr val="0B4213"/>
                </a:solidFill>
                <a:latin typeface="Monaco" charset="0"/>
              </a:rPr>
              <a:t>1</a:t>
            </a:r>
            <a:r>
              <a:rPr lang="en-US" sz="1400" dirty="0" smtClean="0">
                <a:solidFill>
                  <a:srgbClr val="060087"/>
                </a:solidFill>
                <a:latin typeface="Monaco" charset="0"/>
              </a:rPr>
              <a:t>:</a:t>
            </a:r>
            <a:r>
              <a:rPr lang="en-US" sz="1400" dirty="0" smtClean="0">
                <a:solidFill>
                  <a:srgbClr val="0B4213"/>
                </a:solidFill>
                <a:latin typeface="Monaco" charset="0"/>
              </a:rPr>
              <a:t>5</a:t>
            </a:r>
            <a:r>
              <a:rPr lang="en-US" sz="1400" dirty="0" smtClean="0">
                <a:solidFill>
                  <a:srgbClr val="060087"/>
                </a:solidFill>
                <a:latin typeface="Monaco" charset="0"/>
              </a:rPr>
              <a:t>]</a:t>
            </a:r>
          </a:p>
          <a:p>
            <a:endParaRPr lang="en-US" sz="1400" dirty="0" smtClean="0">
              <a:solidFill>
                <a:srgbClr val="060087"/>
              </a:solidFill>
              <a:latin typeface="Monaco" charset="0"/>
            </a:endParaRPr>
          </a:p>
          <a:p>
            <a:r>
              <a:rPr lang="en-US" sz="1400" dirty="0" smtClean="0">
                <a:solidFill>
                  <a:srgbClr val="000000"/>
                </a:solidFill>
                <a:latin typeface="Monaco" charset="0"/>
              </a:rPr>
              <a:t>BData</a:t>
            </a:r>
            <a:r>
              <a:rPr lang="en-US" sz="1400" dirty="0" smtClean="0">
                <a:solidFill>
                  <a:srgbClr val="060087"/>
                </a:solidFill>
                <a:latin typeface="Monaco" charset="0"/>
              </a:rPr>
              <a:t>$</a:t>
            </a:r>
            <a:r>
              <a:rPr lang="en-US" sz="1400" dirty="0" smtClean="0">
                <a:solidFill>
                  <a:srgbClr val="000000"/>
                </a:solidFill>
                <a:latin typeface="Monaco" charset="0"/>
              </a:rPr>
              <a:t>Change</a:t>
            </a:r>
            <a:r>
              <a:rPr lang="en-US" sz="1400" dirty="0" smtClean="0">
                <a:solidFill>
                  <a:srgbClr val="060087"/>
                </a:solidFill>
                <a:latin typeface="Monaco" charset="0"/>
              </a:rPr>
              <a:t>&lt;- (</a:t>
            </a:r>
            <a:r>
              <a:rPr lang="en-US" sz="1400" dirty="0" err="1" smtClean="0">
                <a:solidFill>
                  <a:srgbClr val="000000"/>
                </a:solidFill>
                <a:latin typeface="Monaco" charset="0"/>
              </a:rPr>
              <a:t>BData</a:t>
            </a:r>
            <a:r>
              <a:rPr lang="en-US" sz="1400" dirty="0" err="1" smtClean="0">
                <a:solidFill>
                  <a:srgbClr val="060087"/>
                </a:solidFill>
                <a:latin typeface="Monaco" charset="0"/>
              </a:rPr>
              <a:t>$</a:t>
            </a:r>
            <a:r>
              <a:rPr lang="en-US" sz="1400" dirty="0" err="1" smtClean="0">
                <a:solidFill>
                  <a:srgbClr val="000000"/>
                </a:solidFill>
                <a:latin typeface="Monaco" charset="0"/>
              </a:rPr>
              <a:t>Close</a:t>
            </a:r>
            <a:r>
              <a:rPr lang="en-US" sz="1400" dirty="0" err="1" smtClean="0">
                <a:solidFill>
                  <a:srgbClr val="060087"/>
                </a:solidFill>
                <a:latin typeface="Monaco" charset="0"/>
              </a:rPr>
              <a:t>-</a:t>
            </a:r>
            <a:r>
              <a:rPr lang="en-US" sz="1400" dirty="0" err="1" smtClean="0">
                <a:solidFill>
                  <a:srgbClr val="000000"/>
                </a:solidFill>
                <a:latin typeface="Monaco" charset="0"/>
              </a:rPr>
              <a:t>BData</a:t>
            </a:r>
            <a:r>
              <a:rPr lang="en-US" sz="1400" dirty="0" err="1" smtClean="0">
                <a:solidFill>
                  <a:srgbClr val="060087"/>
                </a:solidFill>
                <a:latin typeface="Monaco" charset="0"/>
              </a:rPr>
              <a:t>$</a:t>
            </a:r>
            <a:r>
              <a:rPr lang="en-US" sz="1400" dirty="0" err="1" smtClean="0">
                <a:solidFill>
                  <a:srgbClr val="000000"/>
                </a:solidFill>
                <a:latin typeface="Monaco" charset="0"/>
              </a:rPr>
              <a:t>Open</a:t>
            </a:r>
            <a:r>
              <a:rPr lang="en-US" sz="1400" dirty="0" smtClean="0">
                <a:solidFill>
                  <a:srgbClr val="060087"/>
                </a:solidFill>
                <a:latin typeface="Monaco" charset="0"/>
              </a:rPr>
              <a:t>)/</a:t>
            </a:r>
            <a:r>
              <a:rPr lang="en-US" sz="1400" dirty="0" err="1" smtClean="0">
                <a:solidFill>
                  <a:srgbClr val="000000"/>
                </a:solidFill>
                <a:latin typeface="Monaco" charset="0"/>
              </a:rPr>
              <a:t>BData</a:t>
            </a:r>
            <a:r>
              <a:rPr lang="en-US" sz="1400" dirty="0" err="1" smtClean="0">
                <a:solidFill>
                  <a:srgbClr val="060087"/>
                </a:solidFill>
                <a:latin typeface="Monaco" charset="0"/>
              </a:rPr>
              <a:t>$</a:t>
            </a:r>
            <a:r>
              <a:rPr lang="en-US" sz="1400" dirty="0" err="1" smtClean="0">
                <a:solidFill>
                  <a:srgbClr val="000000"/>
                </a:solidFill>
                <a:latin typeface="Monaco" charset="0"/>
              </a:rPr>
              <a:t>Open</a:t>
            </a:r>
            <a:endParaRPr lang="en-US" sz="1400" dirty="0" smtClean="0">
              <a:solidFill>
                <a:srgbClr val="060087"/>
              </a:solidFill>
              <a:latin typeface="Monaco" charset="0"/>
            </a:endParaRPr>
          </a:p>
          <a:p>
            <a:r>
              <a:rPr lang="en-US" sz="1400" dirty="0" err="1" smtClean="0">
                <a:solidFill>
                  <a:srgbClr val="000000"/>
                </a:solidFill>
                <a:latin typeface="Monaco" charset="0"/>
              </a:rPr>
              <a:t>LData</a:t>
            </a:r>
            <a:r>
              <a:rPr lang="en-US" sz="1400" dirty="0" err="1" smtClean="0">
                <a:solidFill>
                  <a:srgbClr val="060087"/>
                </a:solidFill>
                <a:latin typeface="Monaco" charset="0"/>
              </a:rPr>
              <a:t>$</a:t>
            </a:r>
            <a:r>
              <a:rPr lang="en-US" sz="1400" dirty="0" err="1" smtClean="0">
                <a:solidFill>
                  <a:srgbClr val="000000"/>
                </a:solidFill>
                <a:latin typeface="Monaco" charset="0"/>
              </a:rPr>
              <a:t>Change</a:t>
            </a:r>
            <a:r>
              <a:rPr lang="en-US" sz="1400" dirty="0" smtClean="0">
                <a:solidFill>
                  <a:srgbClr val="060087"/>
                </a:solidFill>
                <a:latin typeface="Monaco" charset="0"/>
              </a:rPr>
              <a:t>&lt;- (</a:t>
            </a:r>
            <a:r>
              <a:rPr lang="en-US" sz="1400" dirty="0" smtClean="0">
                <a:solidFill>
                  <a:srgbClr val="000000"/>
                </a:solidFill>
                <a:latin typeface="Monaco" charset="0"/>
              </a:rPr>
              <a:t>LData</a:t>
            </a:r>
            <a:r>
              <a:rPr lang="en-US" sz="1400" dirty="0" smtClean="0">
                <a:solidFill>
                  <a:srgbClr val="060087"/>
                </a:solidFill>
                <a:latin typeface="Monaco" charset="0"/>
              </a:rPr>
              <a:t>$</a:t>
            </a:r>
            <a:r>
              <a:rPr lang="en-US" sz="1400" dirty="0" smtClean="0">
                <a:solidFill>
                  <a:srgbClr val="000000"/>
                </a:solidFill>
                <a:latin typeface="Monaco" charset="0"/>
              </a:rPr>
              <a:t>Close</a:t>
            </a:r>
            <a:r>
              <a:rPr lang="en-US" sz="1400" dirty="0" smtClean="0">
                <a:solidFill>
                  <a:srgbClr val="060087"/>
                </a:solidFill>
                <a:latin typeface="Monaco" charset="0"/>
              </a:rPr>
              <a:t>-</a:t>
            </a:r>
            <a:r>
              <a:rPr lang="en-US" sz="1400" dirty="0" smtClean="0">
                <a:solidFill>
                  <a:srgbClr val="000000"/>
                </a:solidFill>
                <a:latin typeface="Monaco" charset="0"/>
              </a:rPr>
              <a:t>LData</a:t>
            </a:r>
            <a:r>
              <a:rPr lang="en-US" sz="1400" dirty="0" smtClean="0">
                <a:solidFill>
                  <a:srgbClr val="060087"/>
                </a:solidFill>
                <a:latin typeface="Monaco" charset="0"/>
              </a:rPr>
              <a:t>$</a:t>
            </a:r>
            <a:r>
              <a:rPr lang="en-US" sz="1400" dirty="0" smtClean="0">
                <a:solidFill>
                  <a:srgbClr val="000000"/>
                </a:solidFill>
                <a:latin typeface="Monaco" charset="0"/>
              </a:rPr>
              <a:t>Open</a:t>
            </a:r>
            <a:r>
              <a:rPr lang="en-US" sz="1400" dirty="0" smtClean="0">
                <a:solidFill>
                  <a:srgbClr val="060087"/>
                </a:solidFill>
                <a:latin typeface="Monaco" charset="0"/>
              </a:rPr>
              <a:t>)/</a:t>
            </a:r>
            <a:r>
              <a:rPr lang="en-US" sz="1400" dirty="0" err="1" smtClean="0">
                <a:solidFill>
                  <a:srgbClr val="000000"/>
                </a:solidFill>
                <a:latin typeface="Monaco" charset="0"/>
              </a:rPr>
              <a:t>LData</a:t>
            </a:r>
            <a:r>
              <a:rPr lang="en-US" sz="1400" dirty="0" err="1" smtClean="0">
                <a:solidFill>
                  <a:srgbClr val="060087"/>
                </a:solidFill>
                <a:latin typeface="Monaco" charset="0"/>
              </a:rPr>
              <a:t>$</a:t>
            </a:r>
            <a:r>
              <a:rPr lang="en-US" sz="1400" dirty="0" err="1" smtClean="0">
                <a:solidFill>
                  <a:srgbClr val="000000"/>
                </a:solidFill>
                <a:latin typeface="Monaco" charset="0"/>
              </a:rPr>
              <a:t>Open</a:t>
            </a:r>
            <a:endParaRPr lang="en-US" sz="1400" dirty="0" smtClean="0">
              <a:solidFill>
                <a:srgbClr val="060087"/>
              </a:solidFill>
              <a:latin typeface="Monaco" charset="0"/>
            </a:endParaRPr>
          </a:p>
          <a:p>
            <a:r>
              <a:rPr lang="en-US" sz="1400" dirty="0" smtClean="0">
                <a:solidFill>
                  <a:srgbClr val="000000"/>
                </a:solidFill>
                <a:latin typeface="Monaco" charset="0"/>
              </a:rPr>
              <a:t>EData</a:t>
            </a:r>
            <a:r>
              <a:rPr lang="en-US" sz="1400" dirty="0" smtClean="0">
                <a:solidFill>
                  <a:srgbClr val="060087"/>
                </a:solidFill>
                <a:latin typeface="Monaco" charset="0"/>
              </a:rPr>
              <a:t>$</a:t>
            </a:r>
            <a:r>
              <a:rPr lang="en-US" sz="1400" dirty="0" smtClean="0">
                <a:solidFill>
                  <a:srgbClr val="000000"/>
                </a:solidFill>
                <a:latin typeface="Monaco" charset="0"/>
              </a:rPr>
              <a:t>Change</a:t>
            </a:r>
            <a:r>
              <a:rPr lang="en-US" sz="1400" dirty="0" smtClean="0">
                <a:solidFill>
                  <a:srgbClr val="060087"/>
                </a:solidFill>
                <a:latin typeface="Monaco" charset="0"/>
              </a:rPr>
              <a:t>&lt;- (</a:t>
            </a:r>
            <a:r>
              <a:rPr lang="en-US" sz="1400" dirty="0" err="1" smtClean="0">
                <a:solidFill>
                  <a:srgbClr val="000000"/>
                </a:solidFill>
                <a:latin typeface="Monaco" charset="0"/>
              </a:rPr>
              <a:t>EData</a:t>
            </a:r>
            <a:r>
              <a:rPr lang="en-US" sz="1400" dirty="0" err="1" smtClean="0">
                <a:solidFill>
                  <a:srgbClr val="060087"/>
                </a:solidFill>
                <a:latin typeface="Monaco" charset="0"/>
              </a:rPr>
              <a:t>$</a:t>
            </a:r>
            <a:r>
              <a:rPr lang="en-US" sz="1400" dirty="0" err="1" smtClean="0">
                <a:solidFill>
                  <a:srgbClr val="000000"/>
                </a:solidFill>
                <a:latin typeface="Monaco" charset="0"/>
              </a:rPr>
              <a:t>Close</a:t>
            </a:r>
            <a:r>
              <a:rPr lang="en-US" sz="1400" dirty="0" err="1" smtClean="0">
                <a:solidFill>
                  <a:srgbClr val="060087"/>
                </a:solidFill>
                <a:latin typeface="Monaco" charset="0"/>
              </a:rPr>
              <a:t>-</a:t>
            </a:r>
            <a:r>
              <a:rPr lang="en-US" sz="1400" dirty="0" err="1" smtClean="0">
                <a:solidFill>
                  <a:srgbClr val="000000"/>
                </a:solidFill>
                <a:latin typeface="Monaco" charset="0"/>
              </a:rPr>
              <a:t>EData</a:t>
            </a:r>
            <a:r>
              <a:rPr lang="en-US" sz="1400" dirty="0" err="1" smtClean="0">
                <a:solidFill>
                  <a:srgbClr val="060087"/>
                </a:solidFill>
                <a:latin typeface="Monaco" charset="0"/>
              </a:rPr>
              <a:t>$</a:t>
            </a:r>
            <a:r>
              <a:rPr lang="en-US" sz="1400" dirty="0" err="1" smtClean="0">
                <a:solidFill>
                  <a:srgbClr val="000000"/>
                </a:solidFill>
                <a:latin typeface="Monaco" charset="0"/>
              </a:rPr>
              <a:t>Open</a:t>
            </a:r>
            <a:r>
              <a:rPr lang="en-US" sz="1400" dirty="0" smtClean="0">
                <a:solidFill>
                  <a:srgbClr val="060087"/>
                </a:solidFill>
                <a:latin typeface="Monaco" charset="0"/>
              </a:rPr>
              <a:t>)/</a:t>
            </a:r>
            <a:r>
              <a:rPr lang="en-US" sz="1400" dirty="0" err="1" smtClean="0">
                <a:solidFill>
                  <a:srgbClr val="000000"/>
                </a:solidFill>
                <a:latin typeface="Monaco" charset="0"/>
              </a:rPr>
              <a:t>EData</a:t>
            </a:r>
            <a:r>
              <a:rPr lang="en-US" sz="1400" dirty="0" err="1" smtClean="0">
                <a:solidFill>
                  <a:srgbClr val="060087"/>
                </a:solidFill>
                <a:latin typeface="Monaco" charset="0"/>
              </a:rPr>
              <a:t>$</a:t>
            </a:r>
            <a:r>
              <a:rPr lang="en-US" sz="1400" dirty="0" err="1" smtClean="0">
                <a:solidFill>
                  <a:srgbClr val="000000"/>
                </a:solidFill>
                <a:latin typeface="Monaco" charset="0"/>
              </a:rPr>
              <a:t>Open</a:t>
            </a:r>
            <a:endParaRPr lang="en-US" sz="1400" dirty="0" smtClean="0">
              <a:solidFill>
                <a:srgbClr val="060087"/>
              </a:solidFill>
              <a:latin typeface="Monaco" charset="0"/>
            </a:endParaRPr>
          </a:p>
          <a:p>
            <a:r>
              <a:rPr lang="en-US" sz="1400" dirty="0" smtClean="0">
                <a:solidFill>
                  <a:srgbClr val="3E3E3E"/>
                </a:solidFill>
                <a:latin typeface="Monaco" charset="0"/>
              </a:rPr>
              <a:t>#Combining all the Change values into one new data frame</a:t>
            </a:r>
            <a:endParaRPr lang="en-US" sz="1400" dirty="0" smtClean="0">
              <a:solidFill>
                <a:srgbClr val="060087"/>
              </a:solidFill>
              <a:latin typeface="Monaco" charset="0"/>
            </a:endParaRPr>
          </a:p>
          <a:p>
            <a:r>
              <a:rPr lang="en-US" sz="1400" dirty="0" err="1" smtClean="0">
                <a:solidFill>
                  <a:srgbClr val="000000"/>
                </a:solidFill>
                <a:latin typeface="Monaco" charset="0"/>
              </a:rPr>
              <a:t>DailyReturns</a:t>
            </a:r>
            <a:r>
              <a:rPr lang="en-US" sz="1400" dirty="0" smtClean="0">
                <a:solidFill>
                  <a:srgbClr val="060087"/>
                </a:solidFill>
                <a:latin typeface="Monaco" charset="0"/>
              </a:rPr>
              <a:t> &lt;- </a:t>
            </a:r>
            <a:r>
              <a:rPr lang="en-US" sz="1400" dirty="0" err="1" smtClean="0">
                <a:solidFill>
                  <a:srgbClr val="060087"/>
                </a:solidFill>
                <a:latin typeface="Monaco" charset="0"/>
              </a:rPr>
              <a:t>data.frame</a:t>
            </a:r>
            <a:r>
              <a:rPr lang="en-US" sz="1400" dirty="0" smtClean="0">
                <a:solidFill>
                  <a:srgbClr val="060087"/>
                </a:solidFill>
                <a:latin typeface="Monaco" charset="0"/>
              </a:rPr>
              <a:t>(</a:t>
            </a:r>
            <a:r>
              <a:rPr lang="en-US" sz="1400" dirty="0" err="1" smtClean="0">
                <a:solidFill>
                  <a:srgbClr val="000000"/>
                </a:solidFill>
                <a:latin typeface="Monaco" charset="0"/>
              </a:rPr>
              <a:t>BDate</a:t>
            </a:r>
            <a:r>
              <a:rPr lang="en-US" sz="1400" dirty="0" smtClean="0">
                <a:solidFill>
                  <a:srgbClr val="060087"/>
                </a:solidFill>
                <a:latin typeface="Monaco" charset="0"/>
              </a:rPr>
              <a:t>=</a:t>
            </a:r>
            <a:r>
              <a:rPr lang="en-US" sz="1400" dirty="0" err="1" smtClean="0">
                <a:solidFill>
                  <a:srgbClr val="000000"/>
                </a:solidFill>
                <a:latin typeface="Monaco" charset="0"/>
              </a:rPr>
              <a:t>BData</a:t>
            </a:r>
            <a:r>
              <a:rPr lang="en-US" sz="1400" dirty="0" err="1" smtClean="0">
                <a:solidFill>
                  <a:srgbClr val="060087"/>
                </a:solidFill>
                <a:latin typeface="Monaco" charset="0"/>
              </a:rPr>
              <a:t>$</a:t>
            </a:r>
            <a:r>
              <a:rPr lang="en-US" sz="1400" dirty="0" err="1" smtClean="0">
                <a:solidFill>
                  <a:srgbClr val="000000"/>
                </a:solidFill>
                <a:latin typeface="Monaco" charset="0"/>
              </a:rPr>
              <a:t>Date</a:t>
            </a:r>
            <a:r>
              <a:rPr lang="en-US" sz="1400" dirty="0" smtClean="0">
                <a:solidFill>
                  <a:srgbClr val="060087"/>
                </a:solidFill>
                <a:latin typeface="Monaco" charset="0"/>
              </a:rPr>
              <a:t>, </a:t>
            </a:r>
            <a:r>
              <a:rPr lang="en-US" sz="1400" dirty="0" err="1" smtClean="0">
                <a:solidFill>
                  <a:srgbClr val="000000"/>
                </a:solidFill>
                <a:latin typeface="Monaco" charset="0"/>
              </a:rPr>
              <a:t>BCoin</a:t>
            </a:r>
            <a:r>
              <a:rPr lang="en-US" sz="1400" dirty="0" smtClean="0">
                <a:solidFill>
                  <a:srgbClr val="060087"/>
                </a:solidFill>
                <a:latin typeface="Monaco" charset="0"/>
              </a:rPr>
              <a:t>=</a:t>
            </a:r>
            <a:r>
              <a:rPr lang="en-US" sz="1400" dirty="0" err="1" smtClean="0">
                <a:solidFill>
                  <a:srgbClr val="000000"/>
                </a:solidFill>
                <a:latin typeface="Monaco" charset="0"/>
              </a:rPr>
              <a:t>BData</a:t>
            </a:r>
            <a:r>
              <a:rPr lang="en-US" sz="1400" dirty="0" err="1" smtClean="0">
                <a:solidFill>
                  <a:srgbClr val="060087"/>
                </a:solidFill>
                <a:latin typeface="Monaco" charset="0"/>
              </a:rPr>
              <a:t>$</a:t>
            </a:r>
            <a:r>
              <a:rPr lang="en-US" sz="1400" dirty="0" err="1" smtClean="0">
                <a:solidFill>
                  <a:srgbClr val="000000"/>
                </a:solidFill>
                <a:latin typeface="Monaco" charset="0"/>
              </a:rPr>
              <a:t>Change</a:t>
            </a:r>
            <a:r>
              <a:rPr lang="en-US" sz="1400" dirty="0" smtClean="0">
                <a:solidFill>
                  <a:srgbClr val="060087"/>
                </a:solidFill>
                <a:latin typeface="Monaco" charset="0"/>
              </a:rPr>
              <a:t>,</a:t>
            </a:r>
          </a:p>
          <a:p>
            <a:r>
              <a:rPr lang="en-US" sz="1400" dirty="0" smtClean="0">
                <a:solidFill>
                  <a:srgbClr val="060087"/>
                </a:solidFill>
                <a:latin typeface="Monaco" charset="0"/>
              </a:rPr>
              <a:t>                           </a:t>
            </a:r>
            <a:r>
              <a:rPr lang="en-US" sz="1400" dirty="0" err="1" smtClean="0">
                <a:solidFill>
                  <a:srgbClr val="000000"/>
                </a:solidFill>
                <a:latin typeface="Monaco" charset="0"/>
              </a:rPr>
              <a:t>LDate</a:t>
            </a:r>
            <a:r>
              <a:rPr lang="en-US" sz="1400" dirty="0" smtClean="0">
                <a:solidFill>
                  <a:srgbClr val="060087"/>
                </a:solidFill>
                <a:latin typeface="Monaco" charset="0"/>
              </a:rPr>
              <a:t>=</a:t>
            </a:r>
            <a:r>
              <a:rPr lang="en-US" sz="1400" dirty="0" err="1" smtClean="0">
                <a:solidFill>
                  <a:srgbClr val="000000"/>
                </a:solidFill>
                <a:latin typeface="Monaco" charset="0"/>
              </a:rPr>
              <a:t>LData</a:t>
            </a:r>
            <a:r>
              <a:rPr lang="en-US" sz="1400" dirty="0" err="1" smtClean="0">
                <a:solidFill>
                  <a:srgbClr val="060087"/>
                </a:solidFill>
                <a:latin typeface="Monaco" charset="0"/>
              </a:rPr>
              <a:t>$</a:t>
            </a:r>
            <a:r>
              <a:rPr lang="en-US" sz="1400" dirty="0" err="1" smtClean="0">
                <a:solidFill>
                  <a:srgbClr val="000000"/>
                </a:solidFill>
                <a:latin typeface="Monaco" charset="0"/>
              </a:rPr>
              <a:t>Date</a:t>
            </a:r>
            <a:r>
              <a:rPr lang="en-US" sz="1400" dirty="0" smtClean="0">
                <a:solidFill>
                  <a:srgbClr val="060087"/>
                </a:solidFill>
                <a:latin typeface="Monaco" charset="0"/>
              </a:rPr>
              <a:t>, </a:t>
            </a:r>
            <a:r>
              <a:rPr lang="en-US" sz="1400" dirty="0" err="1" smtClean="0">
                <a:solidFill>
                  <a:srgbClr val="000000"/>
                </a:solidFill>
                <a:latin typeface="Monaco" charset="0"/>
              </a:rPr>
              <a:t>LCoin</a:t>
            </a:r>
            <a:r>
              <a:rPr lang="en-US" sz="1400" dirty="0" smtClean="0">
                <a:solidFill>
                  <a:srgbClr val="060087"/>
                </a:solidFill>
                <a:latin typeface="Monaco" charset="0"/>
              </a:rPr>
              <a:t>=</a:t>
            </a:r>
            <a:r>
              <a:rPr lang="en-US" sz="1400" dirty="0" err="1" smtClean="0">
                <a:solidFill>
                  <a:srgbClr val="000000"/>
                </a:solidFill>
                <a:latin typeface="Monaco" charset="0"/>
              </a:rPr>
              <a:t>LData</a:t>
            </a:r>
            <a:r>
              <a:rPr lang="en-US" sz="1400" dirty="0" err="1" smtClean="0">
                <a:solidFill>
                  <a:srgbClr val="060087"/>
                </a:solidFill>
                <a:latin typeface="Monaco" charset="0"/>
              </a:rPr>
              <a:t>$</a:t>
            </a:r>
            <a:r>
              <a:rPr lang="en-US" sz="1400" dirty="0" err="1" smtClean="0">
                <a:solidFill>
                  <a:srgbClr val="000000"/>
                </a:solidFill>
                <a:latin typeface="Monaco" charset="0"/>
              </a:rPr>
              <a:t>Change</a:t>
            </a:r>
            <a:r>
              <a:rPr lang="en-US" sz="1400" dirty="0" smtClean="0">
                <a:solidFill>
                  <a:srgbClr val="060087"/>
                </a:solidFill>
                <a:latin typeface="Monaco" charset="0"/>
              </a:rPr>
              <a:t>, </a:t>
            </a:r>
            <a:r>
              <a:rPr lang="en-US" sz="1400" dirty="0" err="1" smtClean="0">
                <a:solidFill>
                  <a:srgbClr val="000000"/>
                </a:solidFill>
                <a:latin typeface="Monaco" charset="0"/>
              </a:rPr>
              <a:t>RDate</a:t>
            </a:r>
            <a:r>
              <a:rPr lang="en-US" sz="1400" dirty="0" smtClean="0">
                <a:solidFill>
                  <a:srgbClr val="060087"/>
                </a:solidFill>
                <a:latin typeface="Monaco" charset="0"/>
              </a:rPr>
              <a:t>=</a:t>
            </a:r>
            <a:r>
              <a:rPr lang="en-US" sz="1400" dirty="0" err="1" smtClean="0">
                <a:solidFill>
                  <a:srgbClr val="000000"/>
                </a:solidFill>
                <a:latin typeface="Monaco" charset="0"/>
              </a:rPr>
              <a:t>EData</a:t>
            </a:r>
            <a:r>
              <a:rPr lang="en-US" sz="1400" dirty="0" err="1" smtClean="0">
                <a:solidFill>
                  <a:srgbClr val="060087"/>
                </a:solidFill>
                <a:latin typeface="Monaco" charset="0"/>
              </a:rPr>
              <a:t>$</a:t>
            </a:r>
            <a:r>
              <a:rPr lang="en-US" sz="1400" dirty="0" err="1" smtClean="0">
                <a:solidFill>
                  <a:srgbClr val="000000"/>
                </a:solidFill>
                <a:latin typeface="Monaco" charset="0"/>
              </a:rPr>
              <a:t>Date</a:t>
            </a:r>
            <a:r>
              <a:rPr lang="en-US" sz="1400" dirty="0" smtClean="0">
                <a:solidFill>
                  <a:srgbClr val="060087"/>
                </a:solidFill>
                <a:latin typeface="Monaco" charset="0"/>
              </a:rPr>
              <a:t>,</a:t>
            </a:r>
          </a:p>
          <a:p>
            <a:r>
              <a:rPr lang="en-US" sz="1400" dirty="0" smtClean="0">
                <a:solidFill>
                  <a:srgbClr val="060087"/>
                </a:solidFill>
                <a:latin typeface="Monaco" charset="0"/>
              </a:rPr>
              <a:t>                           </a:t>
            </a:r>
            <a:r>
              <a:rPr lang="en-US" sz="1400" dirty="0" err="1" smtClean="0">
                <a:solidFill>
                  <a:srgbClr val="000000"/>
                </a:solidFill>
                <a:latin typeface="Monaco" charset="0"/>
              </a:rPr>
              <a:t>RCoin</a:t>
            </a:r>
            <a:r>
              <a:rPr lang="en-US" sz="1400" dirty="0" smtClean="0">
                <a:solidFill>
                  <a:srgbClr val="060087"/>
                </a:solidFill>
                <a:latin typeface="Monaco" charset="0"/>
              </a:rPr>
              <a:t>=</a:t>
            </a:r>
            <a:r>
              <a:rPr lang="en-US" sz="1400" dirty="0" err="1" smtClean="0">
                <a:solidFill>
                  <a:srgbClr val="000000"/>
                </a:solidFill>
                <a:latin typeface="Monaco" charset="0"/>
              </a:rPr>
              <a:t>EData</a:t>
            </a:r>
            <a:r>
              <a:rPr lang="en-US" sz="1400" dirty="0" err="1" smtClean="0">
                <a:solidFill>
                  <a:srgbClr val="060087"/>
                </a:solidFill>
                <a:latin typeface="Monaco" charset="0"/>
              </a:rPr>
              <a:t>$</a:t>
            </a:r>
            <a:r>
              <a:rPr lang="en-US" sz="1400" dirty="0" err="1" smtClean="0">
                <a:solidFill>
                  <a:srgbClr val="000000"/>
                </a:solidFill>
                <a:latin typeface="Monaco" charset="0"/>
              </a:rPr>
              <a:t>Close</a:t>
            </a:r>
            <a:r>
              <a:rPr lang="en-US" sz="1400" dirty="0" smtClean="0">
                <a:solidFill>
                  <a:srgbClr val="060087"/>
                </a:solidFill>
                <a:latin typeface="Monaco" charset="0"/>
              </a:rPr>
              <a:t>)</a:t>
            </a:r>
          </a:p>
          <a:p>
            <a:r>
              <a:rPr lang="en-US" sz="1400" dirty="0" smtClean="0">
                <a:solidFill>
                  <a:srgbClr val="3E3E3E"/>
                </a:solidFill>
                <a:latin typeface="Monaco" charset="0"/>
              </a:rPr>
              <a:t>#Declaring three new functions to pick the change values</a:t>
            </a:r>
            <a:endParaRPr lang="en-US" sz="1400" dirty="0" smtClean="0">
              <a:solidFill>
                <a:srgbClr val="060087"/>
              </a:solidFill>
              <a:latin typeface="Monaco" charset="0"/>
            </a:endParaRPr>
          </a:p>
          <a:p>
            <a:r>
              <a:rPr lang="en-US" sz="1400" dirty="0" err="1" smtClean="0">
                <a:solidFill>
                  <a:srgbClr val="000000"/>
                </a:solidFill>
                <a:latin typeface="Monaco" charset="0"/>
              </a:rPr>
              <a:t>getBCoinReturn</a:t>
            </a:r>
            <a:r>
              <a:rPr lang="en-US" sz="1400" dirty="0" smtClean="0">
                <a:solidFill>
                  <a:srgbClr val="060087"/>
                </a:solidFill>
                <a:latin typeface="Monaco" charset="0"/>
              </a:rPr>
              <a:t> = </a:t>
            </a:r>
            <a:r>
              <a:rPr lang="en-US" sz="1400" dirty="0" smtClean="0">
                <a:solidFill>
                  <a:srgbClr val="B5760C"/>
                </a:solidFill>
                <a:latin typeface="Monaco" charset="0"/>
              </a:rPr>
              <a:t>function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 {</a:t>
            </a:r>
          </a:p>
          <a:p>
            <a:r>
              <a:rPr lang="en-US" sz="1400" dirty="0" smtClean="0">
                <a:solidFill>
                  <a:srgbClr val="060087"/>
                </a:solidFill>
                <a:latin typeface="Monaco" charset="0"/>
              </a:rPr>
              <a:t>  </a:t>
            </a:r>
            <a:r>
              <a:rPr lang="en-US" sz="1400" dirty="0" err="1" smtClean="0">
                <a:solidFill>
                  <a:srgbClr val="000000"/>
                </a:solidFill>
                <a:latin typeface="Monaco" charset="0"/>
              </a:rPr>
              <a:t>DailyReturns</a:t>
            </a:r>
            <a:r>
              <a:rPr lang="en-US" sz="1400" dirty="0" err="1" smtClean="0">
                <a:solidFill>
                  <a:srgbClr val="060087"/>
                </a:solidFill>
                <a:latin typeface="Monaco" charset="0"/>
              </a:rPr>
              <a:t>$</a:t>
            </a:r>
            <a:r>
              <a:rPr lang="en-US" sz="1400" dirty="0" err="1" smtClean="0">
                <a:solidFill>
                  <a:srgbClr val="000000"/>
                </a:solidFill>
                <a:latin typeface="Monaco" charset="0"/>
              </a:rPr>
              <a:t>BCoin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a:t>
            </a:r>
          </a:p>
          <a:p>
            <a:r>
              <a:rPr lang="en-US" sz="1400" dirty="0" smtClean="0">
                <a:solidFill>
                  <a:srgbClr val="060087"/>
                </a:solidFill>
                <a:latin typeface="Monaco" charset="0"/>
              </a:rPr>
              <a:t>}</a:t>
            </a:r>
          </a:p>
          <a:p>
            <a:r>
              <a:rPr lang="en-US" sz="1400" dirty="0" err="1" smtClean="0">
                <a:solidFill>
                  <a:srgbClr val="000000"/>
                </a:solidFill>
                <a:latin typeface="Monaco" charset="0"/>
              </a:rPr>
              <a:t>getLCoinReturn</a:t>
            </a:r>
            <a:r>
              <a:rPr lang="en-US" sz="1400" dirty="0" smtClean="0">
                <a:solidFill>
                  <a:srgbClr val="060087"/>
                </a:solidFill>
                <a:latin typeface="Monaco" charset="0"/>
              </a:rPr>
              <a:t> = </a:t>
            </a:r>
            <a:r>
              <a:rPr lang="en-US" sz="1400" dirty="0" smtClean="0">
                <a:solidFill>
                  <a:srgbClr val="B5760C"/>
                </a:solidFill>
                <a:latin typeface="Monaco" charset="0"/>
              </a:rPr>
              <a:t>function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 {</a:t>
            </a:r>
          </a:p>
          <a:p>
            <a:r>
              <a:rPr lang="en-US" sz="1400" dirty="0" smtClean="0">
                <a:solidFill>
                  <a:srgbClr val="060087"/>
                </a:solidFill>
                <a:latin typeface="Monaco" charset="0"/>
              </a:rPr>
              <a:t>  </a:t>
            </a:r>
            <a:r>
              <a:rPr lang="en-US" sz="1400" dirty="0" err="1" smtClean="0">
                <a:solidFill>
                  <a:srgbClr val="000000"/>
                </a:solidFill>
                <a:latin typeface="Monaco" charset="0"/>
              </a:rPr>
              <a:t>DailyReturns</a:t>
            </a:r>
            <a:r>
              <a:rPr lang="en-US" sz="1400" dirty="0" err="1" smtClean="0">
                <a:solidFill>
                  <a:srgbClr val="060087"/>
                </a:solidFill>
                <a:latin typeface="Monaco" charset="0"/>
              </a:rPr>
              <a:t>$</a:t>
            </a:r>
            <a:r>
              <a:rPr lang="en-US" sz="1400" dirty="0" err="1" smtClean="0">
                <a:solidFill>
                  <a:srgbClr val="000000"/>
                </a:solidFill>
                <a:latin typeface="Monaco" charset="0"/>
              </a:rPr>
              <a:t>LCoin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a:t>
            </a:r>
          </a:p>
          <a:p>
            <a:r>
              <a:rPr lang="en-US" sz="1400" dirty="0" smtClean="0">
                <a:solidFill>
                  <a:srgbClr val="060087"/>
                </a:solidFill>
                <a:latin typeface="Monaco" charset="0"/>
              </a:rPr>
              <a:t>}</a:t>
            </a:r>
          </a:p>
          <a:p>
            <a:r>
              <a:rPr lang="en-US" sz="1400" dirty="0" err="1" smtClean="0">
                <a:solidFill>
                  <a:srgbClr val="000000"/>
                </a:solidFill>
                <a:latin typeface="Monaco" charset="0"/>
              </a:rPr>
              <a:t>getRCoinReturn</a:t>
            </a:r>
            <a:r>
              <a:rPr lang="en-US" sz="1400" dirty="0" smtClean="0">
                <a:solidFill>
                  <a:srgbClr val="060087"/>
                </a:solidFill>
                <a:latin typeface="Monaco" charset="0"/>
              </a:rPr>
              <a:t> = </a:t>
            </a:r>
            <a:r>
              <a:rPr lang="en-US" sz="1400" dirty="0" smtClean="0">
                <a:solidFill>
                  <a:srgbClr val="B5760C"/>
                </a:solidFill>
                <a:latin typeface="Monaco" charset="0"/>
              </a:rPr>
              <a:t>function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 {</a:t>
            </a:r>
          </a:p>
          <a:p>
            <a:r>
              <a:rPr lang="en-US" sz="1400" dirty="0" smtClean="0">
                <a:solidFill>
                  <a:srgbClr val="060087"/>
                </a:solidFill>
                <a:latin typeface="Monaco" charset="0"/>
              </a:rPr>
              <a:t>  </a:t>
            </a:r>
            <a:r>
              <a:rPr lang="en-US" sz="1400" dirty="0" err="1" smtClean="0">
                <a:solidFill>
                  <a:srgbClr val="000000"/>
                </a:solidFill>
                <a:latin typeface="Monaco" charset="0"/>
              </a:rPr>
              <a:t>DailyReturns</a:t>
            </a:r>
            <a:r>
              <a:rPr lang="en-US" sz="1400" dirty="0" err="1" smtClean="0">
                <a:solidFill>
                  <a:srgbClr val="060087"/>
                </a:solidFill>
                <a:latin typeface="Monaco" charset="0"/>
              </a:rPr>
              <a:t>$</a:t>
            </a:r>
            <a:r>
              <a:rPr lang="en-US" sz="1400" dirty="0" err="1" smtClean="0">
                <a:solidFill>
                  <a:srgbClr val="000000"/>
                </a:solidFill>
                <a:latin typeface="Monaco" charset="0"/>
              </a:rPr>
              <a:t>RCoin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a:t>
            </a:r>
          </a:p>
          <a:p>
            <a:r>
              <a:rPr lang="en-US" sz="1400" dirty="0" smtClean="0">
                <a:solidFill>
                  <a:srgbClr val="060087"/>
                </a:solidFill>
                <a:latin typeface="Monaco" charset="0"/>
              </a:rPr>
              <a:t>}</a:t>
            </a:r>
          </a:p>
        </p:txBody>
      </p:sp>
    </p:spTree>
    <p:extLst>
      <p:ext uri="{BB962C8B-B14F-4D97-AF65-F5344CB8AC3E}">
        <p14:creationId xmlns:p14="http://schemas.microsoft.com/office/powerpoint/2010/main" val="17010134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1365" y="0"/>
            <a:ext cx="6096000" cy="5509200"/>
          </a:xfrm>
          <a:prstGeom prst="rect">
            <a:avLst/>
          </a:prstGeom>
        </p:spPr>
        <p:txBody>
          <a:bodyPr>
            <a:spAutoFit/>
          </a:bodyPr>
          <a:lstStyle/>
          <a:p>
            <a:endParaRPr lang="en-US" sz="1400" dirty="0" smtClean="0">
              <a:solidFill>
                <a:srgbClr val="060087"/>
              </a:solidFill>
              <a:latin typeface="Monaco" charset="0"/>
            </a:endParaRPr>
          </a:p>
          <a:p>
            <a:r>
              <a:rPr lang="en-US" sz="1400" dirty="0" smtClean="0">
                <a:solidFill>
                  <a:srgbClr val="3E3E3E"/>
                </a:solidFill>
                <a:latin typeface="Monaco" charset="0"/>
              </a:rPr>
              <a:t>#eAmt1 for </a:t>
            </a:r>
            <a:r>
              <a:rPr lang="en-US" sz="1400" dirty="0" err="1" smtClean="0">
                <a:solidFill>
                  <a:srgbClr val="3E3E3E"/>
                </a:solidFill>
                <a:latin typeface="Monaco" charset="0"/>
              </a:rPr>
              <a:t>BitCoin</a:t>
            </a:r>
            <a:r>
              <a:rPr lang="en-US" sz="1400" dirty="0" smtClean="0">
                <a:solidFill>
                  <a:srgbClr val="3E3E3E"/>
                </a:solidFill>
                <a:latin typeface="Monaco" charset="0"/>
              </a:rPr>
              <a:t> Data</a:t>
            </a:r>
            <a:endParaRPr lang="en-US" sz="1400" dirty="0" smtClean="0">
              <a:solidFill>
                <a:srgbClr val="060087"/>
              </a:solidFill>
              <a:latin typeface="Monaco" charset="0"/>
            </a:endParaRPr>
          </a:p>
          <a:p>
            <a:r>
              <a:rPr lang="en-US" sz="1400" dirty="0" smtClean="0">
                <a:solidFill>
                  <a:srgbClr val="3E3E3E"/>
                </a:solidFill>
                <a:latin typeface="Monaco" charset="0"/>
              </a:rPr>
              <a:t>#eAmt2 for </a:t>
            </a:r>
            <a:r>
              <a:rPr lang="en-US" sz="1400" dirty="0" err="1" smtClean="0">
                <a:solidFill>
                  <a:srgbClr val="3E3E3E"/>
                </a:solidFill>
                <a:latin typeface="Monaco" charset="0"/>
              </a:rPr>
              <a:t>LiteCoin</a:t>
            </a:r>
            <a:r>
              <a:rPr lang="en-US" sz="1400" dirty="0" smtClean="0">
                <a:solidFill>
                  <a:srgbClr val="3E3E3E"/>
                </a:solidFill>
                <a:latin typeface="Monaco" charset="0"/>
              </a:rPr>
              <a:t> Data</a:t>
            </a:r>
            <a:endParaRPr lang="en-US" sz="1400" dirty="0" smtClean="0">
              <a:solidFill>
                <a:srgbClr val="060087"/>
              </a:solidFill>
              <a:latin typeface="Monaco" charset="0"/>
            </a:endParaRPr>
          </a:p>
          <a:p>
            <a:r>
              <a:rPr lang="en-US" sz="1400" dirty="0" smtClean="0">
                <a:solidFill>
                  <a:srgbClr val="3E3E3E"/>
                </a:solidFill>
                <a:latin typeface="Monaco" charset="0"/>
              </a:rPr>
              <a:t>#eAmt3 for </a:t>
            </a:r>
            <a:r>
              <a:rPr lang="en-US" sz="1400" dirty="0" err="1" smtClean="0">
                <a:solidFill>
                  <a:srgbClr val="3E3E3E"/>
                </a:solidFill>
                <a:latin typeface="Monaco" charset="0"/>
              </a:rPr>
              <a:t>Ethereum</a:t>
            </a:r>
            <a:r>
              <a:rPr lang="en-US" sz="1400" dirty="0" smtClean="0">
                <a:solidFill>
                  <a:srgbClr val="3E3E3E"/>
                </a:solidFill>
                <a:latin typeface="Monaco" charset="0"/>
              </a:rPr>
              <a:t> Data</a:t>
            </a:r>
            <a:endParaRPr lang="en-US" sz="1400" dirty="0" smtClean="0">
              <a:solidFill>
                <a:srgbClr val="060087"/>
              </a:solidFill>
              <a:latin typeface="Monaco" charset="0"/>
            </a:endParaRPr>
          </a:p>
          <a:p>
            <a:endParaRPr lang="en-US" sz="1400" dirty="0" smtClean="0">
              <a:solidFill>
                <a:srgbClr val="060087"/>
              </a:solidFill>
              <a:latin typeface="Monaco" charset="0"/>
            </a:endParaRPr>
          </a:p>
          <a:p>
            <a:r>
              <a:rPr lang="en-US" sz="1400" dirty="0" smtClean="0">
                <a:solidFill>
                  <a:srgbClr val="3E3E3E"/>
                </a:solidFill>
                <a:latin typeface="Monaco" charset="0"/>
              </a:rPr>
              <a:t>#Bootstrapping for 1 years data</a:t>
            </a:r>
            <a:endParaRPr lang="en-US" sz="1400" dirty="0" smtClean="0">
              <a:solidFill>
                <a:srgbClr val="060087"/>
              </a:solidFill>
              <a:latin typeface="Monaco" charset="0"/>
            </a:endParaRPr>
          </a:p>
          <a:p>
            <a:r>
              <a:rPr lang="da-DK" sz="1400" dirty="0" err="1" smtClean="0">
                <a:solidFill>
                  <a:srgbClr val="000000"/>
                </a:solidFill>
                <a:latin typeface="Monaco" charset="0"/>
              </a:rPr>
              <a:t>bAmt</a:t>
            </a:r>
            <a:r>
              <a:rPr lang="da-DK" sz="1400" dirty="0" smtClean="0">
                <a:solidFill>
                  <a:srgbClr val="060087"/>
                </a:solidFill>
                <a:latin typeface="Monaco" charset="0"/>
              </a:rPr>
              <a:t> = </a:t>
            </a:r>
            <a:r>
              <a:rPr lang="da-DK" sz="1400" dirty="0" smtClean="0">
                <a:solidFill>
                  <a:srgbClr val="0B4213"/>
                </a:solidFill>
                <a:latin typeface="Monaco" charset="0"/>
              </a:rPr>
              <a:t>1000</a:t>
            </a:r>
            <a:endParaRPr lang="da-DK" sz="1400" dirty="0" smtClean="0">
              <a:solidFill>
                <a:srgbClr val="060087"/>
              </a:solidFill>
              <a:latin typeface="Monaco" charset="0"/>
            </a:endParaRPr>
          </a:p>
          <a:p>
            <a:r>
              <a:rPr lang="da-DK" sz="1400" dirty="0" err="1" smtClean="0">
                <a:solidFill>
                  <a:srgbClr val="000000"/>
                </a:solidFill>
                <a:latin typeface="Monaco" charset="0"/>
              </a:rPr>
              <a:t>investment</a:t>
            </a:r>
            <a:r>
              <a:rPr lang="da-DK" sz="1400" dirty="0" smtClean="0">
                <a:solidFill>
                  <a:srgbClr val="060087"/>
                </a:solidFill>
                <a:latin typeface="Monaco" charset="0"/>
              </a:rPr>
              <a:t>=</a:t>
            </a:r>
            <a:r>
              <a:rPr lang="da-DK" sz="1400" dirty="0" err="1" smtClean="0">
                <a:solidFill>
                  <a:srgbClr val="060087"/>
                </a:solidFill>
                <a:latin typeface="Monaco" charset="0"/>
              </a:rPr>
              <a:t>data.frame</a:t>
            </a:r>
            <a:r>
              <a:rPr lang="da-DK" sz="1400" dirty="0" smtClean="0">
                <a:solidFill>
                  <a:srgbClr val="060087"/>
                </a:solidFill>
                <a:latin typeface="Monaco" charset="0"/>
              </a:rPr>
              <a:t>(</a:t>
            </a:r>
            <a:r>
              <a:rPr lang="da-DK" sz="1400" dirty="0" err="1" smtClean="0">
                <a:solidFill>
                  <a:srgbClr val="000000"/>
                </a:solidFill>
                <a:latin typeface="Monaco" charset="0"/>
              </a:rPr>
              <a:t>day</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a:t>
            </a:r>
            <a:r>
              <a:rPr lang="da-DK" sz="1400" dirty="0" smtClean="0">
                <a:solidFill>
                  <a:srgbClr val="000000"/>
                </a:solidFill>
                <a:latin typeface="Monaco" charset="0"/>
              </a:rPr>
              <a:t>PercentBitCoin</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err="1" smtClean="0">
                <a:solidFill>
                  <a:srgbClr val="000000"/>
                </a:solidFill>
                <a:latin typeface="Monaco" charset="0"/>
              </a:rPr>
              <a:t>PercentLiteCoin</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a:t>
            </a:r>
            <a:r>
              <a:rPr lang="da-DK" sz="1400" dirty="0" smtClean="0">
                <a:solidFill>
                  <a:srgbClr val="000000"/>
                </a:solidFill>
                <a:latin typeface="Monaco" charset="0"/>
              </a:rPr>
              <a:t>PercentRippleCoin</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smtClean="0">
                <a:solidFill>
                  <a:srgbClr val="000000"/>
                </a:solidFill>
                <a:latin typeface="Monaco" charset="0"/>
              </a:rPr>
              <a:t>eAmt1</a:t>
            </a:r>
            <a:r>
              <a:rPr lang="da-DK" sz="1400" dirty="0" smtClean="0">
                <a:solidFill>
                  <a:srgbClr val="060087"/>
                </a:solidFill>
                <a:latin typeface="Monaco" charset="0"/>
              </a:rPr>
              <a:t> = </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smtClean="0">
                <a:solidFill>
                  <a:srgbClr val="000000"/>
                </a:solidFill>
                <a:latin typeface="Monaco" charset="0"/>
              </a:rPr>
              <a:t>eAmt2</a:t>
            </a:r>
            <a:r>
              <a:rPr lang="da-DK" sz="1400" dirty="0" smtClean="0">
                <a:solidFill>
                  <a:srgbClr val="060087"/>
                </a:solidFill>
                <a:latin typeface="Monaco" charset="0"/>
              </a:rPr>
              <a:t> = </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smtClean="0">
                <a:solidFill>
                  <a:srgbClr val="000000"/>
                </a:solidFill>
                <a:latin typeface="Monaco" charset="0"/>
              </a:rPr>
              <a:t>eAmt3</a:t>
            </a:r>
            <a:r>
              <a:rPr lang="da-DK" sz="1400" dirty="0" smtClean="0">
                <a:solidFill>
                  <a:srgbClr val="060087"/>
                </a:solidFill>
                <a:latin typeface="Monaco" charset="0"/>
              </a:rPr>
              <a:t> = </a:t>
            </a:r>
            <a:r>
              <a:rPr lang="da-DK" sz="1400" dirty="0" smtClean="0">
                <a:solidFill>
                  <a:srgbClr val="0B4213"/>
                </a:solidFill>
                <a:latin typeface="Monaco" charset="0"/>
              </a:rPr>
              <a:t>0</a:t>
            </a:r>
            <a:r>
              <a:rPr lang="da-DK" sz="1400" dirty="0" smtClean="0">
                <a:solidFill>
                  <a:srgbClr val="060087"/>
                </a:solidFill>
                <a:latin typeface="Monaco" charset="0"/>
              </a:rPr>
              <a:t>,</a:t>
            </a:r>
            <a:r>
              <a:rPr lang="da-DK" sz="1400" dirty="0" smtClean="0">
                <a:solidFill>
                  <a:srgbClr val="000000"/>
                </a:solidFill>
                <a:latin typeface="Monaco" charset="0"/>
              </a:rPr>
              <a:t>eAmtFinal</a:t>
            </a:r>
            <a:r>
              <a:rPr lang="da-DK" sz="1400" dirty="0" smtClean="0">
                <a:solidFill>
                  <a:srgbClr val="060087"/>
                </a:solidFill>
                <a:latin typeface="Monaco" charset="0"/>
              </a:rPr>
              <a:t>= </a:t>
            </a:r>
            <a:r>
              <a:rPr lang="da-DK" sz="1400" dirty="0" smtClean="0">
                <a:solidFill>
                  <a:srgbClr val="0B4213"/>
                </a:solidFill>
                <a:latin typeface="Monaco" charset="0"/>
              </a:rPr>
              <a:t>0</a:t>
            </a:r>
            <a:r>
              <a:rPr lang="da-DK" sz="1400" dirty="0" smtClean="0">
                <a:solidFill>
                  <a:srgbClr val="060087"/>
                </a:solidFill>
                <a:latin typeface="Monaco" charset="0"/>
              </a:rPr>
              <a:t>)</a:t>
            </a:r>
          </a:p>
          <a:p>
            <a:r>
              <a:rPr lang="da-DK" sz="1400" dirty="0" err="1" smtClean="0">
                <a:solidFill>
                  <a:srgbClr val="000000"/>
                </a:solidFill>
                <a:latin typeface="Monaco" charset="0"/>
              </a:rPr>
              <a:t>investment</a:t>
            </a:r>
            <a:r>
              <a:rPr lang="da-DK" sz="1400" dirty="0" smtClean="0">
                <a:solidFill>
                  <a:srgbClr val="060087"/>
                </a:solidFill>
                <a:latin typeface="Monaco" charset="0"/>
              </a:rPr>
              <a:t>=</a:t>
            </a:r>
            <a:r>
              <a:rPr lang="da-DK" sz="1400" dirty="0" err="1" smtClean="0">
                <a:solidFill>
                  <a:srgbClr val="000000"/>
                </a:solidFill>
                <a:latin typeface="Monaco" charset="0"/>
              </a:rPr>
              <a:t>investment</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a:t>
            </a:r>
          </a:p>
          <a:p>
            <a:endParaRPr lang="da-DK" sz="1400" dirty="0" smtClean="0">
              <a:solidFill>
                <a:srgbClr val="060087"/>
              </a:solidFill>
              <a:latin typeface="Monaco" charset="0"/>
            </a:endParaRPr>
          </a:p>
          <a:p>
            <a:r>
              <a:rPr lang="da-DK" sz="1400" dirty="0" err="1" smtClean="0">
                <a:solidFill>
                  <a:srgbClr val="000000"/>
                </a:solidFill>
                <a:latin typeface="Monaco" charset="0"/>
              </a:rPr>
              <a:t>eAmt</a:t>
            </a:r>
            <a:r>
              <a:rPr lang="da-DK" sz="1400" dirty="0" smtClean="0">
                <a:solidFill>
                  <a:srgbClr val="060087"/>
                </a:solidFill>
                <a:latin typeface="Monaco" charset="0"/>
              </a:rPr>
              <a:t> = </a:t>
            </a:r>
            <a:r>
              <a:rPr lang="da-DK" sz="1400" dirty="0" err="1" smtClean="0">
                <a:solidFill>
                  <a:srgbClr val="060087"/>
                </a:solidFill>
                <a:latin typeface="Monaco" charset="0"/>
              </a:rPr>
              <a:t>data.frame</a:t>
            </a:r>
            <a:r>
              <a:rPr lang="da-DK" sz="1400" dirty="0" smtClean="0">
                <a:solidFill>
                  <a:srgbClr val="060087"/>
                </a:solidFill>
                <a:latin typeface="Monaco" charset="0"/>
              </a:rPr>
              <a:t>(</a:t>
            </a:r>
            <a:r>
              <a:rPr lang="da-DK" sz="1400" dirty="0" err="1" smtClean="0">
                <a:solidFill>
                  <a:srgbClr val="000000"/>
                </a:solidFill>
                <a:latin typeface="Monaco" charset="0"/>
              </a:rPr>
              <a:t>bAmt</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smtClean="0">
                <a:solidFill>
                  <a:srgbClr val="000000"/>
                </a:solidFill>
                <a:latin typeface="Monaco" charset="0"/>
              </a:rPr>
              <a:t>i</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smtClean="0">
                <a:solidFill>
                  <a:srgbClr val="000000"/>
                </a:solidFill>
                <a:latin typeface="Monaco" charset="0"/>
              </a:rPr>
              <a:t>j</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smtClean="0">
                <a:solidFill>
                  <a:srgbClr val="000000"/>
                </a:solidFill>
                <a:latin typeface="Monaco" charset="0"/>
              </a:rPr>
              <a:t>k</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err="1" smtClean="0">
                <a:solidFill>
                  <a:srgbClr val="000000"/>
                </a:solidFill>
                <a:latin typeface="Monaco" charset="0"/>
              </a:rPr>
              <a:t>rBCoin</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err="1" smtClean="0">
                <a:solidFill>
                  <a:srgbClr val="000000"/>
                </a:solidFill>
                <a:latin typeface="Monaco" charset="0"/>
              </a:rPr>
              <a:t>rLCoin</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err="1" smtClean="0">
                <a:solidFill>
                  <a:srgbClr val="000000"/>
                </a:solidFill>
                <a:latin typeface="Monaco" charset="0"/>
              </a:rPr>
              <a:t>rECoin</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a:t>
            </a:r>
            <a:r>
              <a:rPr lang="da-DK" sz="1400" dirty="0" smtClean="0">
                <a:solidFill>
                  <a:srgbClr val="000000"/>
                </a:solidFill>
                <a:latin typeface="Monaco" charset="0"/>
              </a:rPr>
              <a:t>eAmt1</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smtClean="0">
                <a:solidFill>
                  <a:srgbClr val="000000"/>
                </a:solidFill>
                <a:latin typeface="Monaco" charset="0"/>
              </a:rPr>
              <a:t>eAmt2</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smtClean="0">
                <a:solidFill>
                  <a:srgbClr val="000000"/>
                </a:solidFill>
                <a:latin typeface="Monaco" charset="0"/>
              </a:rPr>
              <a:t>eAmt3</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 </a:t>
            </a:r>
            <a:r>
              <a:rPr lang="da-DK" sz="1400" dirty="0" err="1" smtClean="0">
                <a:solidFill>
                  <a:srgbClr val="000000"/>
                </a:solidFill>
                <a:latin typeface="Monaco" charset="0"/>
              </a:rPr>
              <a:t>eAmtFinal</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a:t>
            </a:r>
          </a:p>
          <a:p>
            <a:endParaRPr lang="da-DK" sz="1400" dirty="0" smtClean="0">
              <a:solidFill>
                <a:srgbClr val="060087"/>
              </a:solidFill>
              <a:latin typeface="Monaco" charset="0"/>
            </a:endParaRPr>
          </a:p>
          <a:p>
            <a:r>
              <a:rPr lang="it-IT" sz="1400" dirty="0" smtClean="0">
                <a:solidFill>
                  <a:srgbClr val="B5760C"/>
                </a:solidFill>
                <a:latin typeface="Monaco" charset="0"/>
              </a:rPr>
              <a:t>for</a:t>
            </a:r>
            <a:r>
              <a:rPr lang="it-IT" sz="1400" dirty="0" smtClean="0">
                <a:solidFill>
                  <a:srgbClr val="060087"/>
                </a:solidFill>
                <a:latin typeface="Monaco" charset="0"/>
              </a:rPr>
              <a:t>(</a:t>
            </a:r>
            <a:r>
              <a:rPr lang="it-IT" sz="1400" dirty="0" smtClean="0">
                <a:solidFill>
                  <a:srgbClr val="000000"/>
                </a:solidFill>
                <a:latin typeface="Monaco" charset="0"/>
              </a:rPr>
              <a:t>i</a:t>
            </a:r>
            <a:r>
              <a:rPr lang="it-IT" sz="1400" dirty="0" smtClean="0">
                <a:solidFill>
                  <a:srgbClr val="060087"/>
                </a:solidFill>
                <a:latin typeface="Monaco" charset="0"/>
              </a:rPr>
              <a:t> </a:t>
            </a:r>
            <a:r>
              <a:rPr lang="it-IT" sz="1400" dirty="0" smtClean="0">
                <a:solidFill>
                  <a:srgbClr val="B5760C"/>
                </a:solidFill>
                <a:latin typeface="Monaco" charset="0"/>
              </a:rPr>
              <a:t>in</a:t>
            </a:r>
            <a:r>
              <a:rPr lang="it-IT" sz="1400" dirty="0" smtClean="0">
                <a:solidFill>
                  <a:srgbClr val="060087"/>
                </a:solidFill>
                <a:latin typeface="Monaco" charset="0"/>
              </a:rPr>
              <a:t> </a:t>
            </a:r>
            <a:r>
              <a:rPr lang="it-IT" sz="1400" dirty="0" err="1" smtClean="0">
                <a:solidFill>
                  <a:srgbClr val="060087"/>
                </a:solidFill>
                <a:latin typeface="Monaco" charset="0"/>
              </a:rPr>
              <a:t>seq</a:t>
            </a:r>
            <a:r>
              <a:rPr lang="it-IT" sz="1400" dirty="0" smtClean="0">
                <a:solidFill>
                  <a:srgbClr val="060087"/>
                </a:solidFill>
                <a:latin typeface="Monaco" charset="0"/>
              </a:rPr>
              <a:t>(</a:t>
            </a:r>
            <a:r>
              <a:rPr lang="it-IT" sz="1400" dirty="0" smtClean="0">
                <a:solidFill>
                  <a:srgbClr val="0B4213"/>
                </a:solidFill>
                <a:latin typeface="Monaco" charset="0"/>
              </a:rPr>
              <a:t>0</a:t>
            </a:r>
            <a:r>
              <a:rPr lang="it-IT" sz="1400" dirty="0" smtClean="0">
                <a:solidFill>
                  <a:srgbClr val="060087"/>
                </a:solidFill>
                <a:latin typeface="Monaco" charset="0"/>
              </a:rPr>
              <a:t>,</a:t>
            </a:r>
            <a:r>
              <a:rPr lang="it-IT" sz="1400" dirty="0" smtClean="0">
                <a:solidFill>
                  <a:srgbClr val="0B4213"/>
                </a:solidFill>
                <a:latin typeface="Monaco" charset="0"/>
              </a:rPr>
              <a:t>100</a:t>
            </a:r>
            <a:r>
              <a:rPr lang="it-IT" sz="1400" dirty="0" smtClean="0">
                <a:solidFill>
                  <a:srgbClr val="060087"/>
                </a:solidFill>
                <a:latin typeface="Monaco" charset="0"/>
              </a:rPr>
              <a:t>,</a:t>
            </a:r>
            <a:r>
              <a:rPr lang="it-IT" sz="1400" dirty="0" smtClean="0">
                <a:solidFill>
                  <a:srgbClr val="0B4213"/>
                </a:solidFill>
                <a:latin typeface="Monaco" charset="0"/>
              </a:rPr>
              <a:t>5</a:t>
            </a:r>
            <a:r>
              <a:rPr lang="it-IT" sz="1400" dirty="0" smtClean="0">
                <a:solidFill>
                  <a:srgbClr val="060087"/>
                </a:solidFill>
                <a:latin typeface="Monaco" charset="0"/>
              </a:rPr>
              <a:t>)){</a:t>
            </a:r>
          </a:p>
          <a:p>
            <a:r>
              <a:rPr lang="en-US" sz="1400" dirty="0" smtClean="0">
                <a:solidFill>
                  <a:srgbClr val="060087"/>
                </a:solidFill>
                <a:latin typeface="Monaco" charset="0"/>
              </a:rPr>
              <a:t>  </a:t>
            </a:r>
            <a:r>
              <a:rPr lang="en-US" sz="1400" dirty="0" smtClean="0">
                <a:solidFill>
                  <a:srgbClr val="3E3E3E"/>
                </a:solidFill>
                <a:latin typeface="Monaco" charset="0"/>
              </a:rPr>
              <a:t>#</a:t>
            </a:r>
            <a:r>
              <a:rPr lang="en-US" sz="1400" dirty="0" err="1" smtClean="0">
                <a:solidFill>
                  <a:srgbClr val="3E3E3E"/>
                </a:solidFill>
                <a:latin typeface="Monaco" charset="0"/>
              </a:rPr>
              <a:t>rBCoin</a:t>
            </a:r>
            <a:r>
              <a:rPr lang="en-US" sz="1400" dirty="0" smtClean="0">
                <a:solidFill>
                  <a:srgbClr val="3E3E3E"/>
                </a:solidFill>
                <a:latin typeface="Monaco" charset="0"/>
              </a:rPr>
              <a:t>&lt;-</a:t>
            </a:r>
            <a:r>
              <a:rPr lang="en-US" sz="1400" dirty="0" err="1" smtClean="0">
                <a:solidFill>
                  <a:srgbClr val="3E3E3E"/>
                </a:solidFill>
                <a:latin typeface="Monaco" charset="0"/>
              </a:rPr>
              <a:t>rBCoin</a:t>
            </a:r>
            <a:r>
              <a:rPr lang="en-US" sz="1400" dirty="0" smtClean="0">
                <a:solidFill>
                  <a:srgbClr val="3E3E3E"/>
                </a:solidFill>
                <a:latin typeface="Monaco" charset="0"/>
              </a:rPr>
              <a:t>*(</a:t>
            </a:r>
            <a:r>
              <a:rPr lang="en-US" sz="1400" dirty="0" err="1" smtClean="0">
                <a:solidFill>
                  <a:srgbClr val="3E3E3E"/>
                </a:solidFill>
                <a:latin typeface="Monaco" charset="0"/>
              </a:rPr>
              <a:t>i</a:t>
            </a:r>
            <a:r>
              <a:rPr lang="en-US" sz="1400" dirty="0" smtClean="0">
                <a:solidFill>
                  <a:srgbClr val="3E3E3E"/>
                </a:solidFill>
                <a:latin typeface="Monaco" charset="0"/>
              </a:rPr>
              <a:t>/100)</a:t>
            </a:r>
            <a:endParaRPr lang="en-US" sz="1400" dirty="0" smtClean="0">
              <a:solidFill>
                <a:srgbClr val="060087"/>
              </a:solidFill>
              <a:latin typeface="Monaco" charset="0"/>
            </a:endParaRPr>
          </a:p>
          <a:p>
            <a:r>
              <a:rPr lang="nl-NL" sz="1400" dirty="0" smtClean="0">
                <a:solidFill>
                  <a:srgbClr val="060087"/>
                </a:solidFill>
                <a:latin typeface="Monaco" charset="0"/>
              </a:rPr>
              <a:t>  </a:t>
            </a:r>
            <a:r>
              <a:rPr lang="nl-NL" sz="1400" dirty="0" err="1" smtClean="0">
                <a:solidFill>
                  <a:srgbClr val="B5760C"/>
                </a:solidFill>
                <a:latin typeface="Monaco" charset="0"/>
              </a:rPr>
              <a:t>for</a:t>
            </a:r>
            <a:r>
              <a:rPr lang="nl-NL" sz="1400" dirty="0" smtClean="0">
                <a:solidFill>
                  <a:srgbClr val="060087"/>
                </a:solidFill>
                <a:latin typeface="Monaco" charset="0"/>
              </a:rPr>
              <a:t>(</a:t>
            </a:r>
            <a:r>
              <a:rPr lang="nl-NL" sz="1400" dirty="0" smtClean="0">
                <a:solidFill>
                  <a:srgbClr val="000000"/>
                </a:solidFill>
                <a:latin typeface="Monaco" charset="0"/>
              </a:rPr>
              <a:t>j</a:t>
            </a:r>
            <a:r>
              <a:rPr lang="nl-NL" sz="1400" dirty="0" smtClean="0">
                <a:solidFill>
                  <a:srgbClr val="060087"/>
                </a:solidFill>
                <a:latin typeface="Monaco" charset="0"/>
              </a:rPr>
              <a:t> </a:t>
            </a:r>
            <a:r>
              <a:rPr lang="nl-NL" sz="1400" dirty="0" smtClean="0">
                <a:solidFill>
                  <a:srgbClr val="B5760C"/>
                </a:solidFill>
                <a:latin typeface="Monaco" charset="0"/>
              </a:rPr>
              <a:t>in</a:t>
            </a:r>
            <a:r>
              <a:rPr lang="nl-NL" sz="1400" dirty="0" smtClean="0">
                <a:solidFill>
                  <a:srgbClr val="060087"/>
                </a:solidFill>
                <a:latin typeface="Monaco" charset="0"/>
              </a:rPr>
              <a:t> </a:t>
            </a:r>
            <a:r>
              <a:rPr lang="nl-NL" sz="1400" dirty="0" err="1" smtClean="0">
                <a:solidFill>
                  <a:srgbClr val="060087"/>
                </a:solidFill>
                <a:latin typeface="Monaco" charset="0"/>
              </a:rPr>
              <a:t>seq</a:t>
            </a:r>
            <a:r>
              <a:rPr lang="nl-NL" sz="1400" dirty="0" smtClean="0">
                <a:solidFill>
                  <a:srgbClr val="060087"/>
                </a:solidFill>
                <a:latin typeface="Monaco" charset="0"/>
              </a:rPr>
              <a:t>(</a:t>
            </a:r>
            <a:r>
              <a:rPr lang="nl-NL" sz="1400" dirty="0" smtClean="0">
                <a:solidFill>
                  <a:srgbClr val="0B4213"/>
                </a:solidFill>
                <a:latin typeface="Monaco" charset="0"/>
              </a:rPr>
              <a:t>0</a:t>
            </a:r>
            <a:r>
              <a:rPr lang="nl-NL" sz="1400" dirty="0" smtClean="0">
                <a:solidFill>
                  <a:srgbClr val="060087"/>
                </a:solidFill>
                <a:latin typeface="Monaco" charset="0"/>
              </a:rPr>
              <a:t>,(</a:t>
            </a:r>
            <a:r>
              <a:rPr lang="nl-NL" sz="1400" dirty="0" smtClean="0">
                <a:solidFill>
                  <a:srgbClr val="0B4213"/>
                </a:solidFill>
                <a:latin typeface="Monaco" charset="0"/>
              </a:rPr>
              <a:t>100</a:t>
            </a:r>
            <a:r>
              <a:rPr lang="nl-NL" sz="1400" dirty="0" smtClean="0">
                <a:solidFill>
                  <a:srgbClr val="060087"/>
                </a:solidFill>
                <a:latin typeface="Monaco" charset="0"/>
              </a:rPr>
              <a:t>-</a:t>
            </a:r>
            <a:r>
              <a:rPr lang="nl-NL" sz="1400" dirty="0" smtClean="0">
                <a:solidFill>
                  <a:srgbClr val="000000"/>
                </a:solidFill>
                <a:latin typeface="Monaco" charset="0"/>
              </a:rPr>
              <a:t>i</a:t>
            </a:r>
            <a:r>
              <a:rPr lang="nl-NL" sz="1400" dirty="0" smtClean="0">
                <a:solidFill>
                  <a:srgbClr val="060087"/>
                </a:solidFill>
                <a:latin typeface="Monaco" charset="0"/>
              </a:rPr>
              <a:t>),</a:t>
            </a:r>
            <a:r>
              <a:rPr lang="nl-NL" sz="1400" dirty="0" smtClean="0">
                <a:solidFill>
                  <a:srgbClr val="0B4213"/>
                </a:solidFill>
                <a:latin typeface="Monaco" charset="0"/>
              </a:rPr>
              <a:t>5</a:t>
            </a:r>
            <a:r>
              <a:rPr lang="nl-NL" sz="1400" dirty="0" smtClean="0">
                <a:solidFill>
                  <a:srgbClr val="060087"/>
                </a:solidFill>
                <a:latin typeface="Monaco" charset="0"/>
              </a:rPr>
              <a:t>)){</a:t>
            </a:r>
          </a:p>
          <a:p>
            <a:r>
              <a:rPr lang="fi-FI" sz="1400" dirty="0" smtClean="0">
                <a:solidFill>
                  <a:srgbClr val="060087"/>
                </a:solidFill>
                <a:latin typeface="Monaco" charset="0"/>
              </a:rPr>
              <a:t>    </a:t>
            </a:r>
            <a:r>
              <a:rPr lang="fi-FI" sz="1400" dirty="0" smtClean="0">
                <a:solidFill>
                  <a:srgbClr val="3E3E3E"/>
                </a:solidFill>
                <a:latin typeface="Monaco" charset="0"/>
              </a:rPr>
              <a:t>#</a:t>
            </a:r>
            <a:r>
              <a:rPr lang="fi-FI" sz="1400" dirty="0" err="1" smtClean="0">
                <a:solidFill>
                  <a:srgbClr val="3E3E3E"/>
                </a:solidFill>
                <a:latin typeface="Monaco" charset="0"/>
              </a:rPr>
              <a:t>rLCoin</a:t>
            </a:r>
            <a:r>
              <a:rPr lang="fi-FI" sz="1400" dirty="0" smtClean="0">
                <a:solidFill>
                  <a:srgbClr val="3E3E3E"/>
                </a:solidFill>
                <a:latin typeface="Monaco" charset="0"/>
              </a:rPr>
              <a:t>&lt;-</a:t>
            </a:r>
            <a:r>
              <a:rPr lang="fi-FI" sz="1400" dirty="0" err="1" smtClean="0">
                <a:solidFill>
                  <a:srgbClr val="3E3E3E"/>
                </a:solidFill>
                <a:latin typeface="Monaco" charset="0"/>
              </a:rPr>
              <a:t>rLCoin</a:t>
            </a:r>
            <a:r>
              <a:rPr lang="fi-FI" sz="1400" dirty="0" smtClean="0">
                <a:solidFill>
                  <a:srgbClr val="3E3E3E"/>
                </a:solidFill>
                <a:latin typeface="Monaco" charset="0"/>
              </a:rPr>
              <a:t>*(j/100)</a:t>
            </a:r>
            <a:endParaRPr lang="fi-FI" sz="1400" dirty="0" smtClean="0">
              <a:solidFill>
                <a:srgbClr val="060087"/>
              </a:solidFill>
              <a:latin typeface="Monaco" charset="0"/>
            </a:endParaRPr>
          </a:p>
          <a:p>
            <a:r>
              <a:rPr lang="fi-FI" sz="1400" dirty="0" smtClean="0">
                <a:solidFill>
                  <a:srgbClr val="060087"/>
                </a:solidFill>
                <a:latin typeface="Monaco" charset="0"/>
              </a:rPr>
              <a:t>    </a:t>
            </a:r>
            <a:r>
              <a:rPr lang="fi-FI" sz="1400" dirty="0" smtClean="0">
                <a:solidFill>
                  <a:srgbClr val="3E3E3E"/>
                </a:solidFill>
                <a:latin typeface="Monaco" charset="0"/>
              </a:rPr>
              <a:t>#</a:t>
            </a:r>
            <a:r>
              <a:rPr lang="fi-FI" sz="1400" dirty="0" err="1" smtClean="0">
                <a:solidFill>
                  <a:srgbClr val="3E3E3E"/>
                </a:solidFill>
                <a:latin typeface="Monaco" charset="0"/>
              </a:rPr>
              <a:t>rECoin</a:t>
            </a:r>
            <a:r>
              <a:rPr lang="fi-FI" sz="1400" dirty="0" smtClean="0">
                <a:solidFill>
                  <a:srgbClr val="3E3E3E"/>
                </a:solidFill>
                <a:latin typeface="Monaco" charset="0"/>
              </a:rPr>
              <a:t>&lt;- </a:t>
            </a:r>
            <a:r>
              <a:rPr lang="fi-FI" sz="1400" dirty="0" err="1" smtClean="0">
                <a:solidFill>
                  <a:srgbClr val="3E3E3E"/>
                </a:solidFill>
                <a:latin typeface="Monaco" charset="0"/>
              </a:rPr>
              <a:t>rECoin</a:t>
            </a:r>
            <a:r>
              <a:rPr lang="fi-FI" sz="1400" dirty="0" smtClean="0">
                <a:solidFill>
                  <a:srgbClr val="3E3E3E"/>
                </a:solidFill>
                <a:latin typeface="Monaco" charset="0"/>
              </a:rPr>
              <a:t>*(100-j-i)/100</a:t>
            </a:r>
            <a:endParaRPr lang="fi-FI" sz="1400" dirty="0" smtClean="0">
              <a:solidFill>
                <a:srgbClr val="060087"/>
              </a:solidFill>
              <a:latin typeface="Monaco" charset="0"/>
            </a:endParaRPr>
          </a:p>
          <a:p>
            <a:r>
              <a:rPr lang="fi-FI" sz="1400" dirty="0" smtClean="0">
                <a:solidFill>
                  <a:srgbClr val="060087"/>
                </a:solidFill>
                <a:latin typeface="Monaco" charset="0"/>
              </a:rPr>
              <a:t>    </a:t>
            </a:r>
            <a:r>
              <a:rPr lang="fi-FI" sz="1400" dirty="0" smtClean="0">
                <a:solidFill>
                  <a:srgbClr val="000000"/>
                </a:solidFill>
                <a:latin typeface="Monaco" charset="0"/>
              </a:rPr>
              <a:t>k</a:t>
            </a:r>
            <a:r>
              <a:rPr lang="fi-FI" sz="1400" dirty="0" smtClean="0">
                <a:solidFill>
                  <a:srgbClr val="060087"/>
                </a:solidFill>
                <a:latin typeface="Monaco" charset="0"/>
              </a:rPr>
              <a:t>=</a:t>
            </a:r>
            <a:r>
              <a:rPr lang="fi-FI" sz="1400" dirty="0" smtClean="0">
                <a:solidFill>
                  <a:srgbClr val="0B4213"/>
                </a:solidFill>
                <a:latin typeface="Monaco" charset="0"/>
              </a:rPr>
              <a:t>100</a:t>
            </a:r>
            <a:r>
              <a:rPr lang="fi-FI" sz="1400" dirty="0" smtClean="0">
                <a:solidFill>
                  <a:srgbClr val="060087"/>
                </a:solidFill>
                <a:latin typeface="Monaco" charset="0"/>
              </a:rPr>
              <a:t>-</a:t>
            </a:r>
            <a:r>
              <a:rPr lang="fi-FI" sz="1400" dirty="0" smtClean="0">
                <a:solidFill>
                  <a:srgbClr val="000000"/>
                </a:solidFill>
                <a:latin typeface="Monaco" charset="0"/>
              </a:rPr>
              <a:t>j</a:t>
            </a:r>
            <a:r>
              <a:rPr lang="fi-FI" sz="1400" dirty="0" smtClean="0">
                <a:solidFill>
                  <a:srgbClr val="060087"/>
                </a:solidFill>
                <a:latin typeface="Monaco" charset="0"/>
              </a:rPr>
              <a:t>-</a:t>
            </a:r>
            <a:r>
              <a:rPr lang="fi-FI" sz="1400" dirty="0" smtClean="0">
                <a:solidFill>
                  <a:srgbClr val="000000"/>
                </a:solidFill>
                <a:latin typeface="Monaco" charset="0"/>
              </a:rPr>
              <a:t>i</a:t>
            </a:r>
            <a:endParaRPr lang="fi-FI" sz="1400" dirty="0" smtClean="0">
              <a:solidFill>
                <a:srgbClr val="060087"/>
              </a:solidFill>
              <a:latin typeface="Monaco" charset="0"/>
            </a:endParaRPr>
          </a:p>
          <a:p>
            <a:r>
              <a:rPr lang="fi-FI" sz="1400" dirty="0" smtClean="0">
                <a:solidFill>
                  <a:srgbClr val="060087"/>
                </a:solidFill>
                <a:latin typeface="Monaco" charset="0"/>
              </a:rPr>
              <a:t>    </a:t>
            </a:r>
          </a:p>
          <a:p>
            <a:r>
              <a:rPr lang="da-DK" sz="1400" dirty="0" smtClean="0">
                <a:solidFill>
                  <a:srgbClr val="060087"/>
                </a:solidFill>
                <a:latin typeface="Monaco" charset="0"/>
              </a:rPr>
              <a:t>    </a:t>
            </a:r>
            <a:r>
              <a:rPr lang="da-DK" sz="1400" dirty="0" err="1" smtClean="0">
                <a:solidFill>
                  <a:srgbClr val="000000"/>
                </a:solidFill>
                <a:latin typeface="Monaco" charset="0"/>
              </a:rPr>
              <a:t>eAmt</a:t>
            </a:r>
            <a:r>
              <a:rPr lang="da-DK" sz="1400" dirty="0" smtClean="0">
                <a:solidFill>
                  <a:srgbClr val="060087"/>
                </a:solidFill>
                <a:latin typeface="Monaco" charset="0"/>
              </a:rPr>
              <a:t> = </a:t>
            </a:r>
            <a:r>
              <a:rPr lang="da-DK" sz="1400" dirty="0" err="1" smtClean="0">
                <a:solidFill>
                  <a:srgbClr val="000000"/>
                </a:solidFill>
                <a:latin typeface="Monaco" charset="0"/>
              </a:rPr>
              <a:t>eAmt</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a:t>
            </a:r>
          </a:p>
          <a:p>
            <a:r>
              <a:rPr lang="da-DK" sz="800" dirty="0" smtClean="0">
                <a:solidFill>
                  <a:srgbClr val="060087"/>
                </a:solidFill>
                <a:latin typeface="Monaco" charset="0"/>
              </a:rPr>
              <a:t>    </a:t>
            </a:r>
          </a:p>
          <a:p>
            <a:r>
              <a:rPr lang="en-US" sz="800" dirty="0" smtClean="0">
                <a:solidFill>
                  <a:srgbClr val="060087"/>
                </a:solidFill>
                <a:latin typeface="Monaco" charset="0"/>
              </a:rPr>
              <a:t>   </a:t>
            </a:r>
          </a:p>
        </p:txBody>
      </p:sp>
      <p:sp>
        <p:nvSpPr>
          <p:cNvPr id="3" name="Rectangle 2"/>
          <p:cNvSpPr/>
          <p:nvPr/>
        </p:nvSpPr>
        <p:spPr>
          <a:xfrm>
            <a:off x="6257365" y="0"/>
            <a:ext cx="6096000" cy="6986528"/>
          </a:xfrm>
          <a:prstGeom prst="rect">
            <a:avLst/>
          </a:prstGeom>
        </p:spPr>
        <p:txBody>
          <a:bodyPr>
            <a:spAutoFit/>
          </a:bodyPr>
          <a:lstStyle/>
          <a:p>
            <a:r>
              <a:rPr lang="en-US" sz="1400" dirty="0" smtClean="0">
                <a:solidFill>
                  <a:srgbClr val="060087"/>
                </a:solidFill>
                <a:latin typeface="Monaco" charset="0"/>
              </a:rPr>
              <a:t> </a:t>
            </a:r>
            <a:r>
              <a:rPr lang="en-US" sz="1400" dirty="0" smtClean="0">
                <a:solidFill>
                  <a:srgbClr val="B5760C"/>
                </a:solidFill>
                <a:latin typeface="Monaco" charset="0"/>
              </a:rPr>
              <a:t>for</a:t>
            </a:r>
            <a:r>
              <a:rPr lang="en-US" sz="1400" dirty="0" smtClean="0">
                <a:solidFill>
                  <a:srgbClr val="060087"/>
                </a:solidFill>
                <a:latin typeface="Monaco" charset="0"/>
              </a:rPr>
              <a:t>(</a:t>
            </a:r>
            <a:r>
              <a:rPr lang="en-US" sz="1400" dirty="0" err="1" smtClean="0">
                <a:solidFill>
                  <a:srgbClr val="000000"/>
                </a:solidFill>
                <a:latin typeface="Monaco" charset="0"/>
              </a:rPr>
              <a:t>itrn</a:t>
            </a:r>
            <a:r>
              <a:rPr lang="en-US" sz="1400" dirty="0" smtClean="0">
                <a:solidFill>
                  <a:srgbClr val="060087"/>
                </a:solidFill>
                <a:latin typeface="Monaco" charset="0"/>
              </a:rPr>
              <a:t> </a:t>
            </a:r>
            <a:r>
              <a:rPr lang="en-US" sz="1400" dirty="0" smtClean="0">
                <a:solidFill>
                  <a:srgbClr val="B5760C"/>
                </a:solidFill>
                <a:latin typeface="Monaco" charset="0"/>
              </a:rPr>
              <a:t>in</a:t>
            </a:r>
            <a:r>
              <a:rPr lang="en-US" sz="1400" dirty="0" smtClean="0">
                <a:solidFill>
                  <a:srgbClr val="060087"/>
                </a:solidFill>
                <a:latin typeface="Monaco" charset="0"/>
              </a:rPr>
              <a:t> c(</a:t>
            </a:r>
            <a:r>
              <a:rPr lang="en-US" sz="1400" dirty="0" smtClean="0">
                <a:solidFill>
                  <a:srgbClr val="0B4213"/>
                </a:solidFill>
                <a:latin typeface="Monaco" charset="0"/>
              </a:rPr>
              <a:t>1</a:t>
            </a:r>
            <a:r>
              <a:rPr lang="en-US" sz="1400" dirty="0" smtClean="0">
                <a:solidFill>
                  <a:srgbClr val="060087"/>
                </a:solidFill>
                <a:latin typeface="Monaco" charset="0"/>
              </a:rPr>
              <a:t>:</a:t>
            </a:r>
            <a:r>
              <a:rPr lang="en-US" sz="1400" dirty="0" smtClean="0">
                <a:solidFill>
                  <a:srgbClr val="0B4213"/>
                </a:solidFill>
                <a:latin typeface="Monaco" charset="0"/>
              </a:rPr>
              <a:t>100</a:t>
            </a:r>
            <a:r>
              <a:rPr lang="en-US" sz="1400" dirty="0" smtClean="0">
                <a:solidFill>
                  <a:srgbClr val="060087"/>
                </a:solidFill>
                <a:latin typeface="Monaco" charset="0"/>
              </a:rPr>
              <a:t>)){</a:t>
            </a:r>
          </a:p>
          <a:p>
            <a:r>
              <a:rPr lang="en-US" sz="1400" dirty="0" smtClean="0">
                <a:solidFill>
                  <a:srgbClr val="060087"/>
                </a:solidFill>
                <a:latin typeface="Monaco" charset="0"/>
              </a:rPr>
              <a:t>      </a:t>
            </a:r>
          </a:p>
          <a:p>
            <a:r>
              <a:rPr lang="en-US" sz="1400" dirty="0" smtClean="0">
                <a:solidFill>
                  <a:srgbClr val="060087"/>
                </a:solidFill>
                <a:latin typeface="Monaco" charset="0"/>
              </a:rPr>
              <a:t>      </a:t>
            </a:r>
            <a:r>
              <a:rPr lang="en-US" sz="1400" dirty="0" err="1" smtClean="0">
                <a:solidFill>
                  <a:srgbClr val="000000"/>
                </a:solidFill>
                <a:latin typeface="Monaco" charset="0"/>
              </a:rPr>
              <a:t>PickRow</a:t>
            </a:r>
            <a:r>
              <a:rPr lang="en-US" sz="1400" dirty="0" smtClean="0">
                <a:solidFill>
                  <a:srgbClr val="060087"/>
                </a:solidFill>
                <a:latin typeface="Monaco" charset="0"/>
              </a:rPr>
              <a:t> = sample(</a:t>
            </a:r>
            <a:r>
              <a:rPr lang="en-US" sz="1400" dirty="0" smtClean="0">
                <a:solidFill>
                  <a:srgbClr val="0B4213"/>
                </a:solidFill>
                <a:latin typeface="Monaco" charset="0"/>
              </a:rPr>
              <a:t>1</a:t>
            </a:r>
            <a:r>
              <a:rPr lang="en-US" sz="1400" dirty="0" smtClean="0">
                <a:solidFill>
                  <a:srgbClr val="060087"/>
                </a:solidFill>
                <a:latin typeface="Monaco" charset="0"/>
              </a:rPr>
              <a:t>:nrow(</a:t>
            </a:r>
            <a:r>
              <a:rPr lang="en-US" sz="1400" dirty="0" err="1" smtClean="0">
                <a:solidFill>
                  <a:srgbClr val="000000"/>
                </a:solidFill>
                <a:latin typeface="Monaco" charset="0"/>
              </a:rPr>
              <a:t>DailyReturns</a:t>
            </a:r>
            <a:r>
              <a:rPr lang="en-US" sz="1400" dirty="0" smtClean="0">
                <a:solidFill>
                  <a:srgbClr val="060087"/>
                </a:solidFill>
                <a:latin typeface="Monaco" charset="0"/>
              </a:rPr>
              <a:t>),</a:t>
            </a:r>
            <a:r>
              <a:rPr lang="en-US" sz="1400" dirty="0" smtClean="0">
                <a:solidFill>
                  <a:srgbClr val="0B4213"/>
                </a:solidFill>
                <a:latin typeface="Monaco" charset="0"/>
              </a:rPr>
              <a:t>1</a:t>
            </a:r>
            <a:r>
              <a:rPr lang="en-US" sz="1400" dirty="0" smtClean="0">
                <a:solidFill>
                  <a:srgbClr val="060087"/>
                </a:solidFill>
                <a:latin typeface="Monaco" charset="0"/>
              </a:rPr>
              <a:t>)</a:t>
            </a:r>
          </a:p>
          <a:p>
            <a:r>
              <a:rPr lang="en-US" sz="1400" dirty="0" smtClean="0">
                <a:solidFill>
                  <a:srgbClr val="060087"/>
                </a:solidFill>
                <a:latin typeface="Monaco" charset="0"/>
              </a:rPr>
              <a:t>      </a:t>
            </a:r>
            <a:r>
              <a:rPr lang="en-US" sz="1400" dirty="0" err="1" smtClean="0">
                <a:solidFill>
                  <a:srgbClr val="000000"/>
                </a:solidFill>
                <a:latin typeface="Monaco" charset="0"/>
              </a:rPr>
              <a:t>rBCoin</a:t>
            </a:r>
            <a:r>
              <a:rPr lang="en-US" sz="1400" dirty="0" smtClean="0">
                <a:solidFill>
                  <a:srgbClr val="060087"/>
                </a:solidFill>
                <a:latin typeface="Monaco" charset="0"/>
              </a:rPr>
              <a:t> = </a:t>
            </a:r>
            <a:r>
              <a:rPr lang="en-US" sz="1400" dirty="0" err="1" smtClean="0">
                <a:solidFill>
                  <a:srgbClr val="060087"/>
                </a:solidFill>
                <a:latin typeface="Monaco" charset="0"/>
              </a:rPr>
              <a:t>getBCoinReturn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a:t>
            </a:r>
          </a:p>
          <a:p>
            <a:r>
              <a:rPr lang="en-US" sz="1400" dirty="0" smtClean="0">
                <a:solidFill>
                  <a:srgbClr val="060087"/>
                </a:solidFill>
                <a:latin typeface="Monaco" charset="0"/>
              </a:rPr>
              <a:t>      </a:t>
            </a:r>
            <a:r>
              <a:rPr lang="en-US" sz="1400" dirty="0" err="1" smtClean="0">
                <a:solidFill>
                  <a:srgbClr val="000000"/>
                </a:solidFill>
                <a:latin typeface="Monaco" charset="0"/>
              </a:rPr>
              <a:t>rLCoin</a:t>
            </a:r>
            <a:r>
              <a:rPr lang="en-US" sz="1400" dirty="0" smtClean="0">
                <a:solidFill>
                  <a:srgbClr val="060087"/>
                </a:solidFill>
                <a:latin typeface="Monaco" charset="0"/>
              </a:rPr>
              <a:t> = </a:t>
            </a:r>
            <a:r>
              <a:rPr lang="en-US" sz="1400" dirty="0" err="1" smtClean="0">
                <a:solidFill>
                  <a:srgbClr val="060087"/>
                </a:solidFill>
                <a:latin typeface="Monaco" charset="0"/>
              </a:rPr>
              <a:t>getLCoinReturn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a:t>
            </a:r>
          </a:p>
          <a:p>
            <a:r>
              <a:rPr lang="en-US" sz="1400" dirty="0" smtClean="0">
                <a:solidFill>
                  <a:srgbClr val="060087"/>
                </a:solidFill>
                <a:latin typeface="Monaco" charset="0"/>
              </a:rPr>
              <a:t>      </a:t>
            </a:r>
            <a:r>
              <a:rPr lang="en-US" sz="1400" dirty="0" err="1" smtClean="0">
                <a:solidFill>
                  <a:srgbClr val="000000"/>
                </a:solidFill>
                <a:latin typeface="Monaco" charset="0"/>
              </a:rPr>
              <a:t>rECoin</a:t>
            </a:r>
            <a:r>
              <a:rPr lang="en-US" sz="1400" dirty="0" smtClean="0">
                <a:solidFill>
                  <a:srgbClr val="060087"/>
                </a:solidFill>
                <a:latin typeface="Monaco" charset="0"/>
              </a:rPr>
              <a:t> = </a:t>
            </a:r>
            <a:r>
              <a:rPr lang="en-US" sz="1400" dirty="0" err="1" smtClean="0">
                <a:solidFill>
                  <a:srgbClr val="060087"/>
                </a:solidFill>
                <a:latin typeface="Monaco" charset="0"/>
              </a:rPr>
              <a:t>getRCoinReturn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a:t>
            </a:r>
          </a:p>
          <a:p>
            <a:r>
              <a:rPr lang="en-US" sz="1400" dirty="0" smtClean="0">
                <a:solidFill>
                  <a:srgbClr val="060087"/>
                </a:solidFill>
                <a:latin typeface="Monaco" charset="0"/>
              </a:rPr>
              <a:t>      </a:t>
            </a:r>
          </a:p>
          <a:p>
            <a:r>
              <a:rPr lang="da-DK" sz="1400" dirty="0" smtClean="0">
                <a:solidFill>
                  <a:srgbClr val="060087"/>
                </a:solidFill>
                <a:latin typeface="Monaco" charset="0"/>
              </a:rPr>
              <a:t>      </a:t>
            </a:r>
            <a:r>
              <a:rPr lang="da-DK" sz="1400" dirty="0" smtClean="0">
                <a:solidFill>
                  <a:srgbClr val="000000"/>
                </a:solidFill>
                <a:latin typeface="Monaco" charset="0"/>
              </a:rPr>
              <a:t>eAmt1</a:t>
            </a:r>
            <a:r>
              <a:rPr lang="da-DK" sz="1400" dirty="0" smtClean="0">
                <a:solidFill>
                  <a:srgbClr val="060087"/>
                </a:solidFill>
                <a:latin typeface="Monaco" charset="0"/>
              </a:rPr>
              <a:t> = (</a:t>
            </a:r>
            <a:r>
              <a:rPr lang="da-DK" sz="1400" dirty="0" err="1" smtClean="0">
                <a:solidFill>
                  <a:srgbClr val="000000"/>
                </a:solidFill>
                <a:latin typeface="Monaco" charset="0"/>
              </a:rPr>
              <a:t>bAmt</a:t>
            </a:r>
            <a:r>
              <a:rPr lang="da-DK" sz="1400" dirty="0" smtClean="0">
                <a:solidFill>
                  <a:srgbClr val="060087"/>
                </a:solidFill>
                <a:latin typeface="Monaco" charset="0"/>
              </a:rPr>
              <a:t>*</a:t>
            </a:r>
            <a:r>
              <a:rPr lang="da-DK" sz="1400" dirty="0" smtClean="0">
                <a:solidFill>
                  <a:srgbClr val="000000"/>
                </a:solidFill>
                <a:latin typeface="Monaco" charset="0"/>
              </a:rPr>
              <a:t>i</a:t>
            </a:r>
            <a:r>
              <a:rPr lang="da-DK" sz="1400" dirty="0" smtClean="0">
                <a:solidFill>
                  <a:srgbClr val="060087"/>
                </a:solidFill>
                <a:latin typeface="Monaco" charset="0"/>
              </a:rPr>
              <a:t>/</a:t>
            </a:r>
            <a:r>
              <a:rPr lang="da-DK" sz="1400" dirty="0" smtClean="0">
                <a:solidFill>
                  <a:srgbClr val="0B4213"/>
                </a:solidFill>
                <a:latin typeface="Monaco" charset="0"/>
              </a:rPr>
              <a:t>100</a:t>
            </a:r>
            <a:r>
              <a:rPr lang="da-DK" sz="1400" dirty="0" smtClean="0">
                <a:solidFill>
                  <a:srgbClr val="060087"/>
                </a:solidFill>
                <a:latin typeface="Monaco" charset="0"/>
              </a:rPr>
              <a:t>) * (</a:t>
            </a:r>
            <a:r>
              <a:rPr lang="da-DK" sz="1400" dirty="0" smtClean="0">
                <a:solidFill>
                  <a:srgbClr val="0B4213"/>
                </a:solidFill>
                <a:latin typeface="Monaco" charset="0"/>
              </a:rPr>
              <a:t>1</a:t>
            </a:r>
            <a:r>
              <a:rPr lang="da-DK" sz="1400" dirty="0" smtClean="0">
                <a:solidFill>
                  <a:srgbClr val="060087"/>
                </a:solidFill>
                <a:latin typeface="Monaco" charset="0"/>
              </a:rPr>
              <a:t> + </a:t>
            </a:r>
            <a:r>
              <a:rPr lang="da-DK" sz="1400" dirty="0" err="1" smtClean="0">
                <a:solidFill>
                  <a:srgbClr val="000000"/>
                </a:solidFill>
                <a:latin typeface="Monaco" charset="0"/>
              </a:rPr>
              <a:t>rBCoin</a:t>
            </a:r>
            <a:r>
              <a:rPr lang="da-DK" sz="1400" dirty="0" smtClean="0">
                <a:solidFill>
                  <a:srgbClr val="060087"/>
                </a:solidFill>
                <a:latin typeface="Monaco" charset="0"/>
              </a:rPr>
              <a:t>)</a:t>
            </a:r>
          </a:p>
          <a:p>
            <a:r>
              <a:rPr lang="da-DK" sz="1400" dirty="0" smtClean="0">
                <a:solidFill>
                  <a:srgbClr val="060087"/>
                </a:solidFill>
                <a:latin typeface="Monaco" charset="0"/>
              </a:rPr>
              <a:t>      </a:t>
            </a:r>
            <a:r>
              <a:rPr lang="da-DK" sz="1400" dirty="0" smtClean="0">
                <a:solidFill>
                  <a:srgbClr val="000000"/>
                </a:solidFill>
                <a:latin typeface="Monaco" charset="0"/>
              </a:rPr>
              <a:t>eAmt2</a:t>
            </a:r>
            <a:r>
              <a:rPr lang="da-DK" sz="1400" dirty="0" smtClean="0">
                <a:solidFill>
                  <a:srgbClr val="060087"/>
                </a:solidFill>
                <a:latin typeface="Monaco" charset="0"/>
              </a:rPr>
              <a:t> = (</a:t>
            </a:r>
            <a:r>
              <a:rPr lang="da-DK" sz="1400" dirty="0" err="1" smtClean="0">
                <a:solidFill>
                  <a:srgbClr val="000000"/>
                </a:solidFill>
                <a:latin typeface="Monaco" charset="0"/>
              </a:rPr>
              <a:t>bAmt</a:t>
            </a:r>
            <a:r>
              <a:rPr lang="da-DK" sz="1400" dirty="0" smtClean="0">
                <a:solidFill>
                  <a:srgbClr val="060087"/>
                </a:solidFill>
                <a:latin typeface="Monaco" charset="0"/>
              </a:rPr>
              <a:t>*</a:t>
            </a:r>
            <a:r>
              <a:rPr lang="da-DK" sz="1400" dirty="0" smtClean="0">
                <a:solidFill>
                  <a:srgbClr val="000000"/>
                </a:solidFill>
                <a:latin typeface="Monaco" charset="0"/>
              </a:rPr>
              <a:t>j</a:t>
            </a:r>
            <a:r>
              <a:rPr lang="da-DK" sz="1400" dirty="0" smtClean="0">
                <a:solidFill>
                  <a:srgbClr val="060087"/>
                </a:solidFill>
                <a:latin typeface="Monaco" charset="0"/>
              </a:rPr>
              <a:t>/</a:t>
            </a:r>
            <a:r>
              <a:rPr lang="da-DK" sz="1400" dirty="0" smtClean="0">
                <a:solidFill>
                  <a:srgbClr val="0B4213"/>
                </a:solidFill>
                <a:latin typeface="Monaco" charset="0"/>
              </a:rPr>
              <a:t>100</a:t>
            </a:r>
            <a:r>
              <a:rPr lang="da-DK" sz="1400" dirty="0" smtClean="0">
                <a:solidFill>
                  <a:srgbClr val="060087"/>
                </a:solidFill>
                <a:latin typeface="Monaco" charset="0"/>
              </a:rPr>
              <a:t>) * (</a:t>
            </a:r>
            <a:r>
              <a:rPr lang="da-DK" sz="1400" dirty="0" smtClean="0">
                <a:solidFill>
                  <a:srgbClr val="0B4213"/>
                </a:solidFill>
                <a:latin typeface="Monaco" charset="0"/>
              </a:rPr>
              <a:t>1</a:t>
            </a:r>
            <a:r>
              <a:rPr lang="da-DK" sz="1400" dirty="0" smtClean="0">
                <a:solidFill>
                  <a:srgbClr val="060087"/>
                </a:solidFill>
                <a:latin typeface="Monaco" charset="0"/>
              </a:rPr>
              <a:t> + </a:t>
            </a:r>
            <a:r>
              <a:rPr lang="da-DK" sz="1400" dirty="0" err="1" smtClean="0">
                <a:solidFill>
                  <a:srgbClr val="000000"/>
                </a:solidFill>
                <a:latin typeface="Monaco" charset="0"/>
              </a:rPr>
              <a:t>rLCoin</a:t>
            </a:r>
            <a:r>
              <a:rPr lang="da-DK" sz="1400" dirty="0" smtClean="0">
                <a:solidFill>
                  <a:srgbClr val="060087"/>
                </a:solidFill>
                <a:latin typeface="Monaco" charset="0"/>
              </a:rPr>
              <a:t>)</a:t>
            </a:r>
          </a:p>
          <a:p>
            <a:r>
              <a:rPr lang="da-DK" sz="1400" dirty="0" smtClean="0">
                <a:solidFill>
                  <a:srgbClr val="060087"/>
                </a:solidFill>
                <a:latin typeface="Monaco" charset="0"/>
              </a:rPr>
              <a:t>      </a:t>
            </a:r>
            <a:r>
              <a:rPr lang="da-DK" sz="1400" dirty="0" smtClean="0">
                <a:solidFill>
                  <a:srgbClr val="000000"/>
                </a:solidFill>
                <a:latin typeface="Monaco" charset="0"/>
              </a:rPr>
              <a:t>eAmt3</a:t>
            </a:r>
            <a:r>
              <a:rPr lang="da-DK" sz="1400" dirty="0" smtClean="0">
                <a:solidFill>
                  <a:srgbClr val="060087"/>
                </a:solidFill>
                <a:latin typeface="Monaco" charset="0"/>
              </a:rPr>
              <a:t> = (</a:t>
            </a:r>
            <a:r>
              <a:rPr lang="da-DK" sz="1400" dirty="0" err="1" smtClean="0">
                <a:solidFill>
                  <a:srgbClr val="000000"/>
                </a:solidFill>
                <a:latin typeface="Monaco" charset="0"/>
              </a:rPr>
              <a:t>bAmt</a:t>
            </a:r>
            <a:r>
              <a:rPr lang="da-DK" sz="1400" dirty="0" smtClean="0">
                <a:solidFill>
                  <a:srgbClr val="060087"/>
                </a:solidFill>
                <a:latin typeface="Monaco" charset="0"/>
              </a:rPr>
              <a:t>*</a:t>
            </a:r>
            <a:r>
              <a:rPr lang="da-DK" sz="1400" dirty="0" smtClean="0">
                <a:solidFill>
                  <a:srgbClr val="000000"/>
                </a:solidFill>
                <a:latin typeface="Monaco" charset="0"/>
              </a:rPr>
              <a:t>k</a:t>
            </a:r>
            <a:r>
              <a:rPr lang="da-DK" sz="1400" dirty="0" smtClean="0">
                <a:solidFill>
                  <a:srgbClr val="060087"/>
                </a:solidFill>
                <a:latin typeface="Monaco" charset="0"/>
              </a:rPr>
              <a:t>/</a:t>
            </a:r>
            <a:r>
              <a:rPr lang="da-DK" sz="1400" dirty="0" smtClean="0">
                <a:solidFill>
                  <a:srgbClr val="0B4213"/>
                </a:solidFill>
                <a:latin typeface="Monaco" charset="0"/>
              </a:rPr>
              <a:t>100</a:t>
            </a:r>
            <a:r>
              <a:rPr lang="da-DK" sz="1400" dirty="0" smtClean="0">
                <a:solidFill>
                  <a:srgbClr val="060087"/>
                </a:solidFill>
                <a:latin typeface="Monaco" charset="0"/>
              </a:rPr>
              <a:t>) * (</a:t>
            </a:r>
            <a:r>
              <a:rPr lang="da-DK" sz="1400" dirty="0" smtClean="0">
                <a:solidFill>
                  <a:srgbClr val="0B4213"/>
                </a:solidFill>
                <a:latin typeface="Monaco" charset="0"/>
              </a:rPr>
              <a:t>1</a:t>
            </a:r>
            <a:r>
              <a:rPr lang="da-DK" sz="1400" dirty="0" smtClean="0">
                <a:solidFill>
                  <a:srgbClr val="060087"/>
                </a:solidFill>
                <a:latin typeface="Monaco" charset="0"/>
              </a:rPr>
              <a:t> + </a:t>
            </a:r>
            <a:r>
              <a:rPr lang="da-DK" sz="1400" dirty="0" err="1" smtClean="0">
                <a:solidFill>
                  <a:srgbClr val="000000"/>
                </a:solidFill>
                <a:latin typeface="Monaco" charset="0"/>
              </a:rPr>
              <a:t>rECoin</a:t>
            </a:r>
            <a:r>
              <a:rPr lang="da-DK" sz="1400" dirty="0" smtClean="0">
                <a:solidFill>
                  <a:srgbClr val="060087"/>
                </a:solidFill>
                <a:latin typeface="Monaco" charset="0"/>
              </a:rPr>
              <a:t>)</a:t>
            </a:r>
          </a:p>
          <a:p>
            <a:r>
              <a:rPr lang="da-DK" sz="1400" dirty="0" smtClean="0">
                <a:solidFill>
                  <a:srgbClr val="060087"/>
                </a:solidFill>
                <a:latin typeface="Monaco" charset="0"/>
              </a:rPr>
              <a:t>      </a:t>
            </a:r>
            <a:r>
              <a:rPr lang="da-DK" sz="1400" dirty="0" err="1" smtClean="0">
                <a:solidFill>
                  <a:srgbClr val="000000"/>
                </a:solidFill>
                <a:latin typeface="Monaco" charset="0"/>
              </a:rPr>
              <a:t>eAmtFinal</a:t>
            </a:r>
            <a:r>
              <a:rPr lang="da-DK" sz="1400" dirty="0" smtClean="0">
                <a:solidFill>
                  <a:srgbClr val="060087"/>
                </a:solidFill>
                <a:latin typeface="Monaco" charset="0"/>
              </a:rPr>
              <a:t>= </a:t>
            </a:r>
            <a:r>
              <a:rPr lang="da-DK" sz="1400" dirty="0" smtClean="0">
                <a:solidFill>
                  <a:srgbClr val="000000"/>
                </a:solidFill>
                <a:latin typeface="Monaco" charset="0"/>
              </a:rPr>
              <a:t>eAmt1</a:t>
            </a:r>
            <a:r>
              <a:rPr lang="da-DK" sz="1400" dirty="0" smtClean="0">
                <a:solidFill>
                  <a:srgbClr val="060087"/>
                </a:solidFill>
                <a:latin typeface="Monaco" charset="0"/>
              </a:rPr>
              <a:t>+</a:t>
            </a:r>
            <a:r>
              <a:rPr lang="da-DK" sz="1400" dirty="0" smtClean="0">
                <a:solidFill>
                  <a:srgbClr val="000000"/>
                </a:solidFill>
                <a:latin typeface="Monaco" charset="0"/>
              </a:rPr>
              <a:t>eAmt2</a:t>
            </a:r>
            <a:r>
              <a:rPr lang="da-DK" sz="1400" dirty="0" smtClean="0">
                <a:solidFill>
                  <a:srgbClr val="060087"/>
                </a:solidFill>
                <a:latin typeface="Monaco" charset="0"/>
              </a:rPr>
              <a:t>+</a:t>
            </a:r>
            <a:r>
              <a:rPr lang="da-DK" sz="1400" dirty="0" smtClean="0">
                <a:solidFill>
                  <a:srgbClr val="000000"/>
                </a:solidFill>
                <a:latin typeface="Monaco" charset="0"/>
              </a:rPr>
              <a:t>eAmt3</a:t>
            </a:r>
            <a:endParaRPr lang="da-DK" sz="1400" dirty="0" smtClean="0">
              <a:solidFill>
                <a:srgbClr val="060087"/>
              </a:solidFill>
              <a:latin typeface="Monaco" charset="0"/>
            </a:endParaRPr>
          </a:p>
          <a:p>
            <a:r>
              <a:rPr lang="da-DK" sz="1400" dirty="0" smtClean="0">
                <a:solidFill>
                  <a:srgbClr val="060087"/>
                </a:solidFill>
                <a:latin typeface="Monaco" charset="0"/>
              </a:rPr>
              <a:t>      </a:t>
            </a:r>
          </a:p>
          <a:p>
            <a:r>
              <a:rPr lang="da-DK" sz="1400" dirty="0" smtClean="0">
                <a:solidFill>
                  <a:srgbClr val="060087"/>
                </a:solidFill>
                <a:latin typeface="Monaco" charset="0"/>
              </a:rPr>
              <a:t>      </a:t>
            </a:r>
            <a:r>
              <a:rPr lang="da-DK" sz="1400" dirty="0" err="1" smtClean="0">
                <a:solidFill>
                  <a:srgbClr val="000000"/>
                </a:solidFill>
                <a:latin typeface="Monaco" charset="0"/>
              </a:rPr>
              <a:t>eAmt</a:t>
            </a:r>
            <a:r>
              <a:rPr lang="da-DK" sz="1400" dirty="0" smtClean="0">
                <a:solidFill>
                  <a:srgbClr val="060087"/>
                </a:solidFill>
                <a:latin typeface="Monaco" charset="0"/>
              </a:rPr>
              <a:t> = </a:t>
            </a:r>
            <a:r>
              <a:rPr lang="da-DK" sz="1400" dirty="0" err="1" smtClean="0">
                <a:solidFill>
                  <a:srgbClr val="060087"/>
                </a:solidFill>
                <a:latin typeface="Monaco" charset="0"/>
              </a:rPr>
              <a:t>rbind</a:t>
            </a:r>
            <a:r>
              <a:rPr lang="da-DK" sz="1400" dirty="0" smtClean="0">
                <a:solidFill>
                  <a:srgbClr val="060087"/>
                </a:solidFill>
                <a:latin typeface="Monaco" charset="0"/>
              </a:rPr>
              <a:t>(</a:t>
            </a:r>
            <a:r>
              <a:rPr lang="da-DK" sz="1400" dirty="0" err="1" smtClean="0">
                <a:solidFill>
                  <a:srgbClr val="000000"/>
                </a:solidFill>
                <a:latin typeface="Monaco" charset="0"/>
              </a:rPr>
              <a:t>eAmt</a:t>
            </a:r>
            <a:r>
              <a:rPr lang="da-DK" sz="1400" dirty="0" err="1" smtClean="0">
                <a:solidFill>
                  <a:srgbClr val="060087"/>
                </a:solidFill>
                <a:latin typeface="Monaco" charset="0"/>
              </a:rPr>
              <a:t>,data.frame</a:t>
            </a:r>
            <a:r>
              <a:rPr lang="da-DK" sz="1400" dirty="0" smtClean="0">
                <a:solidFill>
                  <a:srgbClr val="060087"/>
                </a:solidFill>
                <a:latin typeface="Monaco" charset="0"/>
              </a:rPr>
              <a:t>(</a:t>
            </a:r>
            <a:r>
              <a:rPr lang="da-DK" sz="1400" dirty="0" err="1" smtClean="0">
                <a:solidFill>
                  <a:srgbClr val="000000"/>
                </a:solidFill>
                <a:latin typeface="Monaco" charset="0"/>
              </a:rPr>
              <a:t>bAmt</a:t>
            </a:r>
            <a:r>
              <a:rPr lang="da-DK" sz="1400" dirty="0" smtClean="0">
                <a:solidFill>
                  <a:srgbClr val="060087"/>
                </a:solidFill>
                <a:latin typeface="Monaco" charset="0"/>
              </a:rPr>
              <a:t>=</a:t>
            </a:r>
            <a:r>
              <a:rPr lang="da-DK" sz="1400" dirty="0" err="1" smtClean="0">
                <a:solidFill>
                  <a:srgbClr val="000000"/>
                </a:solidFill>
                <a:latin typeface="Monaco" charset="0"/>
              </a:rPr>
              <a:t>bAmt</a:t>
            </a:r>
            <a:r>
              <a:rPr lang="da-DK" sz="1400" dirty="0" smtClean="0">
                <a:solidFill>
                  <a:srgbClr val="060087"/>
                </a:solidFill>
                <a:latin typeface="Monaco" charset="0"/>
              </a:rPr>
              <a:t>, </a:t>
            </a:r>
            <a:r>
              <a:rPr lang="da-DK" sz="1400" dirty="0" smtClean="0">
                <a:solidFill>
                  <a:srgbClr val="000000"/>
                </a:solidFill>
                <a:latin typeface="Monaco" charset="0"/>
              </a:rPr>
              <a:t>i</a:t>
            </a:r>
            <a:r>
              <a:rPr lang="da-DK" sz="1400" dirty="0" smtClean="0">
                <a:solidFill>
                  <a:srgbClr val="060087"/>
                </a:solidFill>
                <a:latin typeface="Monaco" charset="0"/>
              </a:rPr>
              <a:t>=</a:t>
            </a:r>
            <a:r>
              <a:rPr lang="da-DK" sz="1400" dirty="0" smtClean="0">
                <a:solidFill>
                  <a:srgbClr val="000000"/>
                </a:solidFill>
                <a:latin typeface="Monaco" charset="0"/>
              </a:rPr>
              <a:t>i</a:t>
            </a:r>
            <a:r>
              <a:rPr lang="da-DK" sz="1400" dirty="0" smtClean="0">
                <a:solidFill>
                  <a:srgbClr val="060087"/>
                </a:solidFill>
                <a:latin typeface="Monaco" charset="0"/>
              </a:rPr>
              <a:t>, </a:t>
            </a:r>
            <a:r>
              <a:rPr lang="da-DK" sz="1400" dirty="0" smtClean="0">
                <a:solidFill>
                  <a:srgbClr val="000000"/>
                </a:solidFill>
                <a:latin typeface="Monaco" charset="0"/>
              </a:rPr>
              <a:t>j</a:t>
            </a:r>
            <a:r>
              <a:rPr lang="da-DK" sz="1400" dirty="0" smtClean="0">
                <a:solidFill>
                  <a:srgbClr val="060087"/>
                </a:solidFill>
                <a:latin typeface="Monaco" charset="0"/>
              </a:rPr>
              <a:t>=</a:t>
            </a:r>
            <a:r>
              <a:rPr lang="da-DK" sz="1400" dirty="0" smtClean="0">
                <a:solidFill>
                  <a:srgbClr val="000000"/>
                </a:solidFill>
                <a:latin typeface="Monaco" charset="0"/>
              </a:rPr>
              <a:t>j</a:t>
            </a:r>
            <a:r>
              <a:rPr lang="da-DK" sz="1400" dirty="0" smtClean="0">
                <a:solidFill>
                  <a:srgbClr val="060087"/>
                </a:solidFill>
                <a:latin typeface="Monaco" charset="0"/>
              </a:rPr>
              <a:t>, </a:t>
            </a:r>
            <a:r>
              <a:rPr lang="da-DK" sz="1400" dirty="0" smtClean="0">
                <a:solidFill>
                  <a:srgbClr val="000000"/>
                </a:solidFill>
                <a:latin typeface="Monaco" charset="0"/>
              </a:rPr>
              <a:t>k</a:t>
            </a:r>
            <a:r>
              <a:rPr lang="da-DK" sz="1400" dirty="0" smtClean="0">
                <a:solidFill>
                  <a:srgbClr val="060087"/>
                </a:solidFill>
                <a:latin typeface="Monaco" charset="0"/>
              </a:rPr>
              <a:t>=</a:t>
            </a:r>
            <a:r>
              <a:rPr lang="da-DK" sz="1400" dirty="0" smtClean="0">
                <a:solidFill>
                  <a:srgbClr val="000000"/>
                </a:solidFill>
                <a:latin typeface="Monaco" charset="0"/>
              </a:rPr>
              <a:t>k</a:t>
            </a:r>
            <a:r>
              <a:rPr lang="da-DK" sz="1400" dirty="0" smtClean="0">
                <a:solidFill>
                  <a:srgbClr val="060087"/>
                </a:solidFill>
                <a:latin typeface="Monaco" charset="0"/>
              </a:rPr>
              <a:t>, </a:t>
            </a:r>
            <a:r>
              <a:rPr lang="da-DK" sz="1400" dirty="0" err="1" smtClean="0">
                <a:solidFill>
                  <a:srgbClr val="000000"/>
                </a:solidFill>
                <a:latin typeface="Monaco" charset="0"/>
              </a:rPr>
              <a:t>rBCoin</a:t>
            </a:r>
            <a:r>
              <a:rPr lang="da-DK" sz="1400" dirty="0" smtClean="0">
                <a:solidFill>
                  <a:srgbClr val="060087"/>
                </a:solidFill>
                <a:latin typeface="Monaco" charset="0"/>
              </a:rPr>
              <a:t>=</a:t>
            </a:r>
            <a:r>
              <a:rPr lang="da-DK" sz="1400" dirty="0" err="1" smtClean="0">
                <a:solidFill>
                  <a:srgbClr val="000000"/>
                </a:solidFill>
                <a:latin typeface="Monaco" charset="0"/>
              </a:rPr>
              <a:t>rBCoin</a:t>
            </a:r>
            <a:r>
              <a:rPr lang="da-DK" sz="1400" dirty="0" smtClean="0">
                <a:solidFill>
                  <a:srgbClr val="060087"/>
                </a:solidFill>
                <a:latin typeface="Monaco" charset="0"/>
              </a:rPr>
              <a:t>, </a:t>
            </a:r>
            <a:r>
              <a:rPr lang="da-DK" sz="1400" dirty="0" err="1" smtClean="0">
                <a:solidFill>
                  <a:srgbClr val="000000"/>
                </a:solidFill>
                <a:latin typeface="Monaco" charset="0"/>
              </a:rPr>
              <a:t>rLCoin</a:t>
            </a:r>
            <a:r>
              <a:rPr lang="da-DK" sz="1400" dirty="0" smtClean="0">
                <a:solidFill>
                  <a:srgbClr val="060087"/>
                </a:solidFill>
                <a:latin typeface="Monaco" charset="0"/>
              </a:rPr>
              <a:t>=</a:t>
            </a:r>
            <a:r>
              <a:rPr lang="da-DK" sz="1400" dirty="0" err="1" smtClean="0">
                <a:solidFill>
                  <a:srgbClr val="000000"/>
                </a:solidFill>
                <a:latin typeface="Monaco" charset="0"/>
              </a:rPr>
              <a:t>rLCoin</a:t>
            </a:r>
            <a:r>
              <a:rPr lang="da-DK" sz="1400" dirty="0" smtClean="0">
                <a:solidFill>
                  <a:srgbClr val="060087"/>
                </a:solidFill>
                <a:latin typeface="Monaco" charset="0"/>
              </a:rPr>
              <a:t>, </a:t>
            </a:r>
            <a:r>
              <a:rPr lang="da-DK" sz="1400" dirty="0" err="1" smtClean="0">
                <a:solidFill>
                  <a:srgbClr val="000000"/>
                </a:solidFill>
                <a:latin typeface="Monaco" charset="0"/>
              </a:rPr>
              <a:t>rECoin</a:t>
            </a:r>
            <a:r>
              <a:rPr lang="da-DK" sz="1400" dirty="0" smtClean="0">
                <a:solidFill>
                  <a:srgbClr val="060087"/>
                </a:solidFill>
                <a:latin typeface="Monaco" charset="0"/>
              </a:rPr>
              <a:t>=</a:t>
            </a:r>
            <a:r>
              <a:rPr lang="da-DK" sz="1400" dirty="0" smtClean="0">
                <a:solidFill>
                  <a:srgbClr val="000000"/>
                </a:solidFill>
                <a:latin typeface="Monaco" charset="0"/>
              </a:rPr>
              <a:t>rECoin</a:t>
            </a:r>
            <a:r>
              <a:rPr lang="da-DK" sz="1400" dirty="0" smtClean="0">
                <a:solidFill>
                  <a:srgbClr val="060087"/>
                </a:solidFill>
                <a:latin typeface="Monaco" charset="0"/>
              </a:rPr>
              <a:t>,</a:t>
            </a:r>
            <a:r>
              <a:rPr lang="da-DK" sz="1400" dirty="0" smtClean="0">
                <a:solidFill>
                  <a:srgbClr val="000000"/>
                </a:solidFill>
                <a:latin typeface="Monaco" charset="0"/>
              </a:rPr>
              <a:t>eAmt1</a:t>
            </a:r>
            <a:r>
              <a:rPr lang="da-DK" sz="1400" dirty="0" smtClean="0">
                <a:solidFill>
                  <a:srgbClr val="060087"/>
                </a:solidFill>
                <a:latin typeface="Monaco" charset="0"/>
              </a:rPr>
              <a:t>=</a:t>
            </a:r>
            <a:r>
              <a:rPr lang="da-DK" sz="1400" dirty="0" smtClean="0">
                <a:solidFill>
                  <a:srgbClr val="000000"/>
                </a:solidFill>
                <a:latin typeface="Monaco" charset="0"/>
              </a:rPr>
              <a:t>eAmt1</a:t>
            </a:r>
            <a:r>
              <a:rPr lang="da-DK" sz="1400" dirty="0" smtClean="0">
                <a:solidFill>
                  <a:srgbClr val="060087"/>
                </a:solidFill>
                <a:latin typeface="Monaco" charset="0"/>
              </a:rPr>
              <a:t>, </a:t>
            </a:r>
            <a:r>
              <a:rPr lang="da-DK" sz="1400" dirty="0" smtClean="0">
                <a:solidFill>
                  <a:srgbClr val="000000"/>
                </a:solidFill>
                <a:latin typeface="Monaco" charset="0"/>
              </a:rPr>
              <a:t>eAmt2</a:t>
            </a:r>
            <a:r>
              <a:rPr lang="da-DK" sz="1400" dirty="0" smtClean="0">
                <a:solidFill>
                  <a:srgbClr val="060087"/>
                </a:solidFill>
                <a:latin typeface="Monaco" charset="0"/>
              </a:rPr>
              <a:t>=</a:t>
            </a:r>
            <a:r>
              <a:rPr lang="da-DK" sz="1400" dirty="0" smtClean="0">
                <a:solidFill>
                  <a:srgbClr val="000000"/>
                </a:solidFill>
                <a:latin typeface="Monaco" charset="0"/>
              </a:rPr>
              <a:t>eAmt2</a:t>
            </a:r>
            <a:r>
              <a:rPr lang="da-DK" sz="1400" dirty="0" smtClean="0">
                <a:solidFill>
                  <a:srgbClr val="060087"/>
                </a:solidFill>
                <a:latin typeface="Monaco" charset="0"/>
              </a:rPr>
              <a:t>, </a:t>
            </a:r>
            <a:r>
              <a:rPr lang="da-DK" sz="1400" dirty="0" smtClean="0">
                <a:solidFill>
                  <a:srgbClr val="000000"/>
                </a:solidFill>
                <a:latin typeface="Monaco" charset="0"/>
              </a:rPr>
              <a:t>eAmt3</a:t>
            </a:r>
            <a:r>
              <a:rPr lang="da-DK" sz="1400" dirty="0" smtClean="0">
                <a:solidFill>
                  <a:srgbClr val="060087"/>
                </a:solidFill>
                <a:latin typeface="Monaco" charset="0"/>
              </a:rPr>
              <a:t>=</a:t>
            </a:r>
            <a:r>
              <a:rPr lang="da-DK" sz="1400" dirty="0" smtClean="0">
                <a:solidFill>
                  <a:srgbClr val="000000"/>
                </a:solidFill>
                <a:latin typeface="Monaco" charset="0"/>
              </a:rPr>
              <a:t>eAmt3</a:t>
            </a:r>
            <a:r>
              <a:rPr lang="da-DK" sz="1400" dirty="0" smtClean="0">
                <a:solidFill>
                  <a:srgbClr val="060087"/>
                </a:solidFill>
                <a:latin typeface="Monaco" charset="0"/>
              </a:rPr>
              <a:t>, </a:t>
            </a:r>
            <a:r>
              <a:rPr lang="da-DK" sz="1400" dirty="0" err="1" smtClean="0">
                <a:solidFill>
                  <a:srgbClr val="000000"/>
                </a:solidFill>
                <a:latin typeface="Monaco" charset="0"/>
              </a:rPr>
              <a:t>eAmtFinal</a:t>
            </a:r>
            <a:r>
              <a:rPr lang="da-DK" sz="1400" dirty="0" smtClean="0">
                <a:solidFill>
                  <a:srgbClr val="060087"/>
                </a:solidFill>
                <a:latin typeface="Monaco" charset="0"/>
              </a:rPr>
              <a:t>=</a:t>
            </a:r>
            <a:r>
              <a:rPr lang="da-DK" sz="1400" dirty="0" err="1" smtClean="0">
                <a:solidFill>
                  <a:srgbClr val="000000"/>
                </a:solidFill>
                <a:latin typeface="Monaco" charset="0"/>
              </a:rPr>
              <a:t>eAmtFinal</a:t>
            </a:r>
            <a:r>
              <a:rPr lang="da-DK" sz="1400" dirty="0" smtClean="0">
                <a:solidFill>
                  <a:srgbClr val="060087"/>
                </a:solidFill>
                <a:latin typeface="Monaco" charset="0"/>
              </a:rPr>
              <a:t>))</a:t>
            </a:r>
          </a:p>
          <a:p>
            <a:r>
              <a:rPr lang="da-DK" sz="1400" dirty="0" smtClean="0">
                <a:solidFill>
                  <a:srgbClr val="060087"/>
                </a:solidFill>
                <a:latin typeface="Monaco" charset="0"/>
              </a:rPr>
              <a:t>      </a:t>
            </a:r>
          </a:p>
          <a:p>
            <a:r>
              <a:rPr lang="da-DK" sz="1400" dirty="0" smtClean="0">
                <a:solidFill>
                  <a:srgbClr val="060087"/>
                </a:solidFill>
                <a:latin typeface="Monaco" charset="0"/>
              </a:rPr>
              <a:t>      </a:t>
            </a:r>
          </a:p>
          <a:p>
            <a:r>
              <a:rPr lang="da-DK" sz="1400" dirty="0" smtClean="0">
                <a:solidFill>
                  <a:srgbClr val="060087"/>
                </a:solidFill>
                <a:latin typeface="Monaco" charset="0"/>
              </a:rPr>
              <a:t>    }</a:t>
            </a:r>
          </a:p>
          <a:p>
            <a:r>
              <a:rPr lang="da-DK" sz="1400" dirty="0" smtClean="0">
                <a:solidFill>
                  <a:srgbClr val="060087"/>
                </a:solidFill>
                <a:latin typeface="Monaco" charset="0"/>
              </a:rPr>
              <a:t>    </a:t>
            </a:r>
            <a:r>
              <a:rPr lang="da-DK" sz="1400" dirty="0" err="1" smtClean="0">
                <a:solidFill>
                  <a:srgbClr val="000000"/>
                </a:solidFill>
                <a:latin typeface="Monaco" charset="0"/>
              </a:rPr>
              <a:t>mean_eAmtFinal</a:t>
            </a:r>
            <a:r>
              <a:rPr lang="da-DK" sz="1400" dirty="0" smtClean="0">
                <a:solidFill>
                  <a:srgbClr val="060087"/>
                </a:solidFill>
                <a:latin typeface="Monaco" charset="0"/>
              </a:rPr>
              <a:t> = </a:t>
            </a:r>
            <a:r>
              <a:rPr lang="da-DK" sz="1400" dirty="0" err="1" smtClean="0">
                <a:solidFill>
                  <a:srgbClr val="060087"/>
                </a:solidFill>
                <a:latin typeface="Monaco" charset="0"/>
              </a:rPr>
              <a:t>mean</a:t>
            </a:r>
            <a:r>
              <a:rPr lang="da-DK" sz="1400" dirty="0" smtClean="0">
                <a:solidFill>
                  <a:srgbClr val="060087"/>
                </a:solidFill>
                <a:latin typeface="Monaco" charset="0"/>
              </a:rPr>
              <a:t>(</a:t>
            </a:r>
            <a:r>
              <a:rPr lang="da-DK" sz="1400" dirty="0" err="1" smtClean="0">
                <a:solidFill>
                  <a:srgbClr val="000000"/>
                </a:solidFill>
                <a:latin typeface="Monaco" charset="0"/>
              </a:rPr>
              <a:t>eAmt</a:t>
            </a:r>
            <a:r>
              <a:rPr lang="da-DK" sz="1400" dirty="0" err="1" smtClean="0">
                <a:solidFill>
                  <a:srgbClr val="060087"/>
                </a:solidFill>
                <a:latin typeface="Monaco" charset="0"/>
              </a:rPr>
              <a:t>$</a:t>
            </a:r>
            <a:r>
              <a:rPr lang="da-DK" sz="1400" dirty="0" err="1" smtClean="0">
                <a:solidFill>
                  <a:srgbClr val="000000"/>
                </a:solidFill>
                <a:latin typeface="Monaco" charset="0"/>
              </a:rPr>
              <a:t>eAmtFinal</a:t>
            </a:r>
            <a:r>
              <a:rPr lang="da-DK" sz="1400" dirty="0" smtClean="0">
                <a:solidFill>
                  <a:srgbClr val="060087"/>
                </a:solidFill>
                <a:latin typeface="Monaco" charset="0"/>
              </a:rPr>
              <a:t>)  </a:t>
            </a:r>
          </a:p>
          <a:p>
            <a:r>
              <a:rPr lang="da-DK" sz="1400" dirty="0" smtClean="0">
                <a:solidFill>
                  <a:srgbClr val="060087"/>
                </a:solidFill>
                <a:latin typeface="Monaco" charset="0"/>
              </a:rPr>
              <a:t>    </a:t>
            </a:r>
            <a:r>
              <a:rPr lang="da-DK" sz="1400" dirty="0" smtClean="0">
                <a:solidFill>
                  <a:srgbClr val="000000"/>
                </a:solidFill>
                <a:latin typeface="Monaco" charset="0"/>
              </a:rPr>
              <a:t>mean_eAmt1</a:t>
            </a:r>
            <a:r>
              <a:rPr lang="da-DK" sz="1400" dirty="0" smtClean="0">
                <a:solidFill>
                  <a:srgbClr val="060087"/>
                </a:solidFill>
                <a:latin typeface="Monaco" charset="0"/>
              </a:rPr>
              <a:t>= </a:t>
            </a:r>
            <a:r>
              <a:rPr lang="da-DK" sz="1400" dirty="0" err="1" smtClean="0">
                <a:solidFill>
                  <a:srgbClr val="060087"/>
                </a:solidFill>
                <a:latin typeface="Monaco" charset="0"/>
              </a:rPr>
              <a:t>mean</a:t>
            </a:r>
            <a:r>
              <a:rPr lang="da-DK" sz="1400" dirty="0" smtClean="0">
                <a:solidFill>
                  <a:srgbClr val="060087"/>
                </a:solidFill>
                <a:latin typeface="Monaco" charset="0"/>
              </a:rPr>
              <a:t>(</a:t>
            </a:r>
            <a:r>
              <a:rPr lang="da-DK" sz="1400" dirty="0" smtClean="0">
                <a:solidFill>
                  <a:srgbClr val="000000"/>
                </a:solidFill>
                <a:latin typeface="Monaco" charset="0"/>
              </a:rPr>
              <a:t>eAmt</a:t>
            </a:r>
            <a:r>
              <a:rPr lang="da-DK" sz="1400" dirty="0" smtClean="0">
                <a:solidFill>
                  <a:srgbClr val="060087"/>
                </a:solidFill>
                <a:latin typeface="Monaco" charset="0"/>
              </a:rPr>
              <a:t>$</a:t>
            </a:r>
            <a:r>
              <a:rPr lang="da-DK" sz="1400" dirty="0" smtClean="0">
                <a:solidFill>
                  <a:srgbClr val="000000"/>
                </a:solidFill>
                <a:latin typeface="Monaco" charset="0"/>
              </a:rPr>
              <a:t>eAmt1</a:t>
            </a:r>
            <a:r>
              <a:rPr lang="da-DK" sz="1400" dirty="0" smtClean="0">
                <a:solidFill>
                  <a:srgbClr val="060087"/>
                </a:solidFill>
                <a:latin typeface="Monaco" charset="0"/>
              </a:rPr>
              <a:t>)</a:t>
            </a:r>
          </a:p>
          <a:p>
            <a:r>
              <a:rPr lang="da-DK" sz="1400" dirty="0" smtClean="0">
                <a:solidFill>
                  <a:srgbClr val="060087"/>
                </a:solidFill>
                <a:latin typeface="Monaco" charset="0"/>
              </a:rPr>
              <a:t>    </a:t>
            </a:r>
            <a:r>
              <a:rPr lang="da-DK" sz="1400" dirty="0" smtClean="0">
                <a:solidFill>
                  <a:srgbClr val="000000"/>
                </a:solidFill>
                <a:latin typeface="Monaco" charset="0"/>
              </a:rPr>
              <a:t>mean_eAmt2</a:t>
            </a:r>
            <a:r>
              <a:rPr lang="da-DK" sz="1400" dirty="0" smtClean="0">
                <a:solidFill>
                  <a:srgbClr val="060087"/>
                </a:solidFill>
                <a:latin typeface="Monaco" charset="0"/>
              </a:rPr>
              <a:t>= </a:t>
            </a:r>
            <a:r>
              <a:rPr lang="da-DK" sz="1400" dirty="0" err="1" smtClean="0">
                <a:solidFill>
                  <a:srgbClr val="060087"/>
                </a:solidFill>
                <a:latin typeface="Monaco" charset="0"/>
              </a:rPr>
              <a:t>mean</a:t>
            </a:r>
            <a:r>
              <a:rPr lang="da-DK" sz="1400" dirty="0" smtClean="0">
                <a:solidFill>
                  <a:srgbClr val="060087"/>
                </a:solidFill>
                <a:latin typeface="Monaco" charset="0"/>
              </a:rPr>
              <a:t>(</a:t>
            </a:r>
            <a:r>
              <a:rPr lang="da-DK" sz="1400" dirty="0" smtClean="0">
                <a:solidFill>
                  <a:srgbClr val="000000"/>
                </a:solidFill>
                <a:latin typeface="Monaco" charset="0"/>
              </a:rPr>
              <a:t>eAmt</a:t>
            </a:r>
            <a:r>
              <a:rPr lang="da-DK" sz="1400" dirty="0" smtClean="0">
                <a:solidFill>
                  <a:srgbClr val="060087"/>
                </a:solidFill>
                <a:latin typeface="Monaco" charset="0"/>
              </a:rPr>
              <a:t>$</a:t>
            </a:r>
            <a:r>
              <a:rPr lang="da-DK" sz="1400" dirty="0" smtClean="0">
                <a:solidFill>
                  <a:srgbClr val="000000"/>
                </a:solidFill>
                <a:latin typeface="Monaco" charset="0"/>
              </a:rPr>
              <a:t>eAmt2</a:t>
            </a:r>
            <a:r>
              <a:rPr lang="da-DK" sz="1400" dirty="0" smtClean="0">
                <a:solidFill>
                  <a:srgbClr val="060087"/>
                </a:solidFill>
                <a:latin typeface="Monaco" charset="0"/>
              </a:rPr>
              <a:t>)</a:t>
            </a:r>
          </a:p>
          <a:p>
            <a:r>
              <a:rPr lang="da-DK" sz="1400" dirty="0" smtClean="0">
                <a:solidFill>
                  <a:srgbClr val="060087"/>
                </a:solidFill>
                <a:latin typeface="Monaco" charset="0"/>
              </a:rPr>
              <a:t>    </a:t>
            </a:r>
            <a:r>
              <a:rPr lang="da-DK" sz="1400" dirty="0" smtClean="0">
                <a:solidFill>
                  <a:srgbClr val="000000"/>
                </a:solidFill>
                <a:latin typeface="Monaco" charset="0"/>
              </a:rPr>
              <a:t>mean_eAmt3</a:t>
            </a:r>
            <a:r>
              <a:rPr lang="da-DK" sz="1400" dirty="0" smtClean="0">
                <a:solidFill>
                  <a:srgbClr val="060087"/>
                </a:solidFill>
                <a:latin typeface="Monaco" charset="0"/>
              </a:rPr>
              <a:t>=</a:t>
            </a:r>
            <a:r>
              <a:rPr lang="da-DK" sz="1400" dirty="0" err="1" smtClean="0">
                <a:solidFill>
                  <a:srgbClr val="060087"/>
                </a:solidFill>
                <a:latin typeface="Monaco" charset="0"/>
              </a:rPr>
              <a:t>mean</a:t>
            </a:r>
            <a:r>
              <a:rPr lang="da-DK" sz="1400" dirty="0" smtClean="0">
                <a:solidFill>
                  <a:srgbClr val="060087"/>
                </a:solidFill>
                <a:latin typeface="Monaco" charset="0"/>
              </a:rPr>
              <a:t>(</a:t>
            </a:r>
            <a:r>
              <a:rPr lang="da-DK" sz="1400" dirty="0" smtClean="0">
                <a:solidFill>
                  <a:srgbClr val="000000"/>
                </a:solidFill>
                <a:latin typeface="Monaco" charset="0"/>
              </a:rPr>
              <a:t>eAmt</a:t>
            </a:r>
            <a:r>
              <a:rPr lang="da-DK" sz="1400" dirty="0" smtClean="0">
                <a:solidFill>
                  <a:srgbClr val="060087"/>
                </a:solidFill>
                <a:latin typeface="Monaco" charset="0"/>
              </a:rPr>
              <a:t>$</a:t>
            </a:r>
            <a:r>
              <a:rPr lang="da-DK" sz="1400" dirty="0" smtClean="0">
                <a:solidFill>
                  <a:srgbClr val="000000"/>
                </a:solidFill>
                <a:latin typeface="Monaco" charset="0"/>
              </a:rPr>
              <a:t>eAmt3</a:t>
            </a:r>
            <a:r>
              <a:rPr lang="da-DK" sz="1400" dirty="0" smtClean="0">
                <a:solidFill>
                  <a:srgbClr val="060087"/>
                </a:solidFill>
                <a:latin typeface="Monaco" charset="0"/>
              </a:rPr>
              <a:t>)</a:t>
            </a:r>
          </a:p>
          <a:p>
            <a:r>
              <a:rPr lang="da-DK" sz="1400" dirty="0" smtClean="0">
                <a:solidFill>
                  <a:srgbClr val="060087"/>
                </a:solidFill>
                <a:latin typeface="Monaco" charset="0"/>
              </a:rPr>
              <a:t>    </a:t>
            </a:r>
            <a:r>
              <a:rPr lang="da-DK" sz="1400" dirty="0" err="1" smtClean="0">
                <a:solidFill>
                  <a:srgbClr val="000000"/>
                </a:solidFill>
                <a:latin typeface="Monaco" charset="0"/>
              </a:rPr>
              <a:t>investment</a:t>
            </a:r>
            <a:r>
              <a:rPr lang="da-DK" sz="1400" dirty="0" smtClean="0">
                <a:solidFill>
                  <a:srgbClr val="060087"/>
                </a:solidFill>
                <a:latin typeface="Monaco" charset="0"/>
              </a:rPr>
              <a:t>=</a:t>
            </a:r>
            <a:r>
              <a:rPr lang="da-DK" sz="1400" dirty="0" err="1" smtClean="0">
                <a:solidFill>
                  <a:srgbClr val="060087"/>
                </a:solidFill>
                <a:latin typeface="Monaco" charset="0"/>
              </a:rPr>
              <a:t>rbind</a:t>
            </a:r>
            <a:r>
              <a:rPr lang="da-DK" sz="1400" dirty="0" smtClean="0">
                <a:solidFill>
                  <a:srgbClr val="060087"/>
                </a:solidFill>
                <a:latin typeface="Monaco" charset="0"/>
              </a:rPr>
              <a:t>(</a:t>
            </a:r>
            <a:r>
              <a:rPr lang="da-DK" sz="1400" dirty="0" err="1" smtClean="0">
                <a:solidFill>
                  <a:srgbClr val="000000"/>
                </a:solidFill>
                <a:latin typeface="Monaco" charset="0"/>
              </a:rPr>
              <a:t>investment</a:t>
            </a:r>
            <a:r>
              <a:rPr lang="da-DK" sz="1400" dirty="0" err="1" smtClean="0">
                <a:solidFill>
                  <a:srgbClr val="060087"/>
                </a:solidFill>
                <a:latin typeface="Monaco" charset="0"/>
              </a:rPr>
              <a:t>,data.frame</a:t>
            </a:r>
            <a:r>
              <a:rPr lang="da-DK" sz="1400" dirty="0" smtClean="0">
                <a:solidFill>
                  <a:srgbClr val="060087"/>
                </a:solidFill>
                <a:latin typeface="Monaco" charset="0"/>
              </a:rPr>
              <a:t>(</a:t>
            </a:r>
            <a:r>
              <a:rPr lang="da-DK" sz="1400" dirty="0" err="1" smtClean="0">
                <a:solidFill>
                  <a:srgbClr val="000000"/>
                </a:solidFill>
                <a:latin typeface="Monaco" charset="0"/>
              </a:rPr>
              <a:t>day</a:t>
            </a:r>
            <a:r>
              <a:rPr lang="da-DK" sz="1400" dirty="0" smtClean="0">
                <a:solidFill>
                  <a:srgbClr val="060087"/>
                </a:solidFill>
                <a:latin typeface="Monaco" charset="0"/>
              </a:rPr>
              <a:t>=</a:t>
            </a:r>
            <a:r>
              <a:rPr lang="da-DK" sz="1400" dirty="0" smtClean="0">
                <a:solidFill>
                  <a:srgbClr val="0B4213"/>
                </a:solidFill>
                <a:latin typeface="Monaco" charset="0"/>
              </a:rPr>
              <a:t>1</a:t>
            </a:r>
            <a:r>
              <a:rPr lang="da-DK" sz="1400" dirty="0" smtClean="0">
                <a:solidFill>
                  <a:srgbClr val="060087"/>
                </a:solidFill>
                <a:latin typeface="Monaco" charset="0"/>
              </a:rPr>
              <a:t>, </a:t>
            </a:r>
            <a:r>
              <a:rPr lang="da-DK" sz="1400" dirty="0" err="1" smtClean="0">
                <a:solidFill>
                  <a:srgbClr val="000000"/>
                </a:solidFill>
                <a:latin typeface="Monaco" charset="0"/>
              </a:rPr>
              <a:t>PercentBitCoin</a:t>
            </a:r>
            <a:r>
              <a:rPr lang="da-DK" sz="1400" dirty="0" smtClean="0">
                <a:solidFill>
                  <a:srgbClr val="060087"/>
                </a:solidFill>
                <a:latin typeface="Monaco" charset="0"/>
              </a:rPr>
              <a:t>=</a:t>
            </a:r>
            <a:r>
              <a:rPr lang="da-DK" sz="1400" dirty="0" smtClean="0">
                <a:solidFill>
                  <a:srgbClr val="000000"/>
                </a:solidFill>
                <a:latin typeface="Monaco" charset="0"/>
              </a:rPr>
              <a:t>i</a:t>
            </a:r>
            <a:r>
              <a:rPr lang="da-DK" sz="1400" dirty="0" smtClean="0">
                <a:solidFill>
                  <a:srgbClr val="060087"/>
                </a:solidFill>
                <a:latin typeface="Monaco" charset="0"/>
              </a:rPr>
              <a:t>/</a:t>
            </a:r>
            <a:r>
              <a:rPr lang="da-DK" sz="1400" dirty="0" smtClean="0">
                <a:solidFill>
                  <a:srgbClr val="0B4213"/>
                </a:solidFill>
                <a:latin typeface="Monaco" charset="0"/>
              </a:rPr>
              <a:t>100</a:t>
            </a:r>
            <a:r>
              <a:rPr lang="da-DK" sz="1400" dirty="0" smtClean="0">
                <a:solidFill>
                  <a:srgbClr val="060087"/>
                </a:solidFill>
                <a:latin typeface="Monaco" charset="0"/>
              </a:rPr>
              <a:t>,</a:t>
            </a:r>
            <a:r>
              <a:rPr lang="da-DK" sz="1400" dirty="0" smtClean="0">
                <a:solidFill>
                  <a:srgbClr val="000000"/>
                </a:solidFill>
                <a:latin typeface="Monaco" charset="0"/>
              </a:rPr>
              <a:t>PercentLiteCoin</a:t>
            </a:r>
            <a:r>
              <a:rPr lang="da-DK" sz="1400" dirty="0" smtClean="0">
                <a:solidFill>
                  <a:srgbClr val="060087"/>
                </a:solidFill>
                <a:latin typeface="Monaco" charset="0"/>
              </a:rPr>
              <a:t>=</a:t>
            </a:r>
            <a:r>
              <a:rPr lang="da-DK" sz="1400" dirty="0" smtClean="0">
                <a:solidFill>
                  <a:srgbClr val="000000"/>
                </a:solidFill>
                <a:latin typeface="Monaco" charset="0"/>
              </a:rPr>
              <a:t>j</a:t>
            </a:r>
            <a:r>
              <a:rPr lang="da-DK" sz="1400" dirty="0" smtClean="0">
                <a:solidFill>
                  <a:srgbClr val="060087"/>
                </a:solidFill>
                <a:latin typeface="Monaco" charset="0"/>
              </a:rPr>
              <a:t>/</a:t>
            </a:r>
            <a:r>
              <a:rPr lang="da-DK" sz="1400" dirty="0" smtClean="0">
                <a:solidFill>
                  <a:srgbClr val="0B4213"/>
                </a:solidFill>
                <a:latin typeface="Monaco" charset="0"/>
              </a:rPr>
              <a:t>100</a:t>
            </a:r>
            <a:r>
              <a:rPr lang="da-DK" sz="1400" dirty="0" smtClean="0">
                <a:solidFill>
                  <a:srgbClr val="060087"/>
                </a:solidFill>
                <a:latin typeface="Monaco" charset="0"/>
              </a:rPr>
              <a:t>,</a:t>
            </a:r>
            <a:r>
              <a:rPr lang="da-DK" sz="1400" dirty="0" smtClean="0">
                <a:solidFill>
                  <a:srgbClr val="000000"/>
                </a:solidFill>
                <a:latin typeface="Monaco" charset="0"/>
              </a:rPr>
              <a:t>PercentRippleCoin</a:t>
            </a:r>
            <a:r>
              <a:rPr lang="da-DK" sz="1400" dirty="0" smtClean="0">
                <a:solidFill>
                  <a:srgbClr val="060087"/>
                </a:solidFill>
                <a:latin typeface="Monaco" charset="0"/>
              </a:rPr>
              <a:t>=(</a:t>
            </a:r>
            <a:r>
              <a:rPr lang="da-DK" sz="1400" dirty="0" smtClean="0">
                <a:solidFill>
                  <a:srgbClr val="0B4213"/>
                </a:solidFill>
                <a:latin typeface="Monaco" charset="0"/>
              </a:rPr>
              <a:t>100</a:t>
            </a:r>
            <a:r>
              <a:rPr lang="da-DK" sz="1400" dirty="0" smtClean="0">
                <a:solidFill>
                  <a:srgbClr val="060087"/>
                </a:solidFill>
                <a:latin typeface="Monaco" charset="0"/>
              </a:rPr>
              <a:t>-</a:t>
            </a:r>
            <a:r>
              <a:rPr lang="da-DK" sz="1400" dirty="0" smtClean="0">
                <a:solidFill>
                  <a:srgbClr val="000000"/>
                </a:solidFill>
                <a:latin typeface="Monaco" charset="0"/>
              </a:rPr>
              <a:t>j</a:t>
            </a:r>
            <a:r>
              <a:rPr lang="da-DK" sz="1400" dirty="0" smtClean="0">
                <a:solidFill>
                  <a:srgbClr val="060087"/>
                </a:solidFill>
                <a:latin typeface="Monaco" charset="0"/>
              </a:rPr>
              <a:t>-</a:t>
            </a:r>
            <a:r>
              <a:rPr lang="da-DK" sz="1400" dirty="0" smtClean="0">
                <a:solidFill>
                  <a:srgbClr val="000000"/>
                </a:solidFill>
                <a:latin typeface="Monaco" charset="0"/>
              </a:rPr>
              <a:t>i</a:t>
            </a:r>
            <a:r>
              <a:rPr lang="da-DK" sz="1400" dirty="0" smtClean="0">
                <a:solidFill>
                  <a:srgbClr val="060087"/>
                </a:solidFill>
                <a:latin typeface="Monaco" charset="0"/>
              </a:rPr>
              <a:t>)/</a:t>
            </a:r>
            <a:r>
              <a:rPr lang="da-DK" sz="1400" dirty="0" smtClean="0">
                <a:solidFill>
                  <a:srgbClr val="0B4213"/>
                </a:solidFill>
                <a:latin typeface="Monaco" charset="0"/>
              </a:rPr>
              <a:t>100</a:t>
            </a:r>
            <a:r>
              <a:rPr lang="da-DK" sz="1400" dirty="0" smtClean="0">
                <a:solidFill>
                  <a:srgbClr val="060087"/>
                </a:solidFill>
                <a:latin typeface="Monaco" charset="0"/>
              </a:rPr>
              <a:t>, </a:t>
            </a:r>
            <a:r>
              <a:rPr lang="da-DK" sz="1400" dirty="0" smtClean="0">
                <a:solidFill>
                  <a:srgbClr val="000000"/>
                </a:solidFill>
                <a:latin typeface="Monaco" charset="0"/>
              </a:rPr>
              <a:t>eAmt1</a:t>
            </a:r>
            <a:r>
              <a:rPr lang="da-DK" sz="1400" dirty="0" smtClean="0">
                <a:solidFill>
                  <a:srgbClr val="060087"/>
                </a:solidFill>
                <a:latin typeface="Monaco" charset="0"/>
              </a:rPr>
              <a:t> = </a:t>
            </a:r>
            <a:r>
              <a:rPr lang="da-DK" sz="1400" dirty="0" smtClean="0">
                <a:solidFill>
                  <a:srgbClr val="000000"/>
                </a:solidFill>
                <a:latin typeface="Monaco" charset="0"/>
              </a:rPr>
              <a:t>mean_eAmt1</a:t>
            </a:r>
            <a:r>
              <a:rPr lang="da-DK" sz="1400" dirty="0" smtClean="0">
                <a:solidFill>
                  <a:srgbClr val="060087"/>
                </a:solidFill>
                <a:latin typeface="Monaco" charset="0"/>
              </a:rPr>
              <a:t>, </a:t>
            </a:r>
            <a:r>
              <a:rPr lang="da-DK" sz="1400" dirty="0" smtClean="0">
                <a:solidFill>
                  <a:srgbClr val="000000"/>
                </a:solidFill>
                <a:latin typeface="Monaco" charset="0"/>
              </a:rPr>
              <a:t>eAmt2</a:t>
            </a:r>
            <a:r>
              <a:rPr lang="da-DK" sz="1400" dirty="0" smtClean="0">
                <a:solidFill>
                  <a:srgbClr val="060087"/>
                </a:solidFill>
                <a:latin typeface="Monaco" charset="0"/>
              </a:rPr>
              <a:t> = </a:t>
            </a:r>
            <a:r>
              <a:rPr lang="da-DK" sz="1400" dirty="0" smtClean="0">
                <a:solidFill>
                  <a:srgbClr val="000000"/>
                </a:solidFill>
                <a:latin typeface="Monaco" charset="0"/>
              </a:rPr>
              <a:t>mean_eAmt2</a:t>
            </a:r>
            <a:r>
              <a:rPr lang="da-DK" sz="1400" dirty="0" smtClean="0">
                <a:solidFill>
                  <a:srgbClr val="060087"/>
                </a:solidFill>
                <a:latin typeface="Monaco" charset="0"/>
              </a:rPr>
              <a:t>,</a:t>
            </a:r>
          </a:p>
          <a:p>
            <a:r>
              <a:rPr lang="en-US" sz="1400" dirty="0" smtClean="0">
                <a:solidFill>
                  <a:srgbClr val="060087"/>
                </a:solidFill>
                <a:latin typeface="Monaco" charset="0"/>
              </a:rPr>
              <a:t>                                           </a:t>
            </a:r>
            <a:r>
              <a:rPr lang="en-US" sz="1400" dirty="0" smtClean="0">
                <a:solidFill>
                  <a:srgbClr val="000000"/>
                </a:solidFill>
                <a:latin typeface="Monaco" charset="0"/>
              </a:rPr>
              <a:t>eAmt3</a:t>
            </a:r>
            <a:r>
              <a:rPr lang="en-US" sz="1400" dirty="0" smtClean="0">
                <a:solidFill>
                  <a:srgbClr val="060087"/>
                </a:solidFill>
                <a:latin typeface="Monaco" charset="0"/>
              </a:rPr>
              <a:t> = </a:t>
            </a:r>
            <a:r>
              <a:rPr lang="en-US" sz="1400" dirty="0" smtClean="0">
                <a:solidFill>
                  <a:srgbClr val="000000"/>
                </a:solidFill>
                <a:latin typeface="Monaco" charset="0"/>
              </a:rPr>
              <a:t>mean_eAmt3</a:t>
            </a:r>
            <a:r>
              <a:rPr lang="en-US" sz="1400" dirty="0" smtClean="0">
                <a:solidFill>
                  <a:srgbClr val="060087"/>
                </a:solidFill>
                <a:latin typeface="Monaco" charset="0"/>
              </a:rPr>
              <a:t>, </a:t>
            </a:r>
            <a:r>
              <a:rPr lang="en-US" sz="1400" dirty="0" err="1" smtClean="0">
                <a:solidFill>
                  <a:srgbClr val="000000"/>
                </a:solidFill>
                <a:latin typeface="Monaco" charset="0"/>
              </a:rPr>
              <a:t>eAmtFinal</a:t>
            </a:r>
            <a:r>
              <a:rPr lang="en-US" sz="1400" dirty="0" smtClean="0">
                <a:solidFill>
                  <a:srgbClr val="060087"/>
                </a:solidFill>
                <a:latin typeface="Monaco" charset="0"/>
              </a:rPr>
              <a:t>= </a:t>
            </a:r>
            <a:r>
              <a:rPr lang="en-US" sz="1400" dirty="0" err="1" smtClean="0">
                <a:solidFill>
                  <a:srgbClr val="000000"/>
                </a:solidFill>
                <a:latin typeface="Monaco" charset="0"/>
              </a:rPr>
              <a:t>mean_eAmtFinal</a:t>
            </a:r>
            <a:r>
              <a:rPr lang="en-US" sz="1400" dirty="0" smtClean="0">
                <a:solidFill>
                  <a:srgbClr val="060087"/>
                </a:solidFill>
                <a:latin typeface="Monaco" charset="0"/>
              </a:rPr>
              <a:t>) )</a:t>
            </a:r>
          </a:p>
          <a:p>
            <a:r>
              <a:rPr lang="en-US" sz="1400" dirty="0" smtClean="0">
                <a:solidFill>
                  <a:srgbClr val="060087"/>
                </a:solidFill>
                <a:latin typeface="Monaco" charset="0"/>
              </a:rPr>
              <a:t>    </a:t>
            </a:r>
          </a:p>
          <a:p>
            <a:r>
              <a:rPr lang="en-US" sz="1400" dirty="0" smtClean="0">
                <a:solidFill>
                  <a:srgbClr val="060087"/>
                </a:solidFill>
                <a:latin typeface="Monaco" charset="0"/>
              </a:rPr>
              <a:t>  }</a:t>
            </a:r>
          </a:p>
          <a:p>
            <a:r>
              <a:rPr lang="en-US" sz="1400" dirty="0" smtClean="0">
                <a:solidFill>
                  <a:srgbClr val="060087"/>
                </a:solidFill>
                <a:latin typeface="Monaco" charset="0"/>
              </a:rPr>
              <a:t>}</a:t>
            </a:r>
          </a:p>
        </p:txBody>
      </p:sp>
    </p:spTree>
    <p:extLst>
      <p:ext uri="{BB962C8B-B14F-4D97-AF65-F5344CB8AC3E}">
        <p14:creationId xmlns:p14="http://schemas.microsoft.com/office/powerpoint/2010/main" val="19466194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74435"/>
            <a:ext cx="6096000" cy="5601533"/>
          </a:xfrm>
          <a:prstGeom prst="rect">
            <a:avLst/>
          </a:prstGeom>
        </p:spPr>
        <p:txBody>
          <a:bodyPr>
            <a:spAutoFit/>
          </a:bodyPr>
          <a:lstStyle/>
          <a:p>
            <a:r>
              <a:rPr lang="en-US" sz="1400" dirty="0" smtClean="0">
                <a:solidFill>
                  <a:srgbClr val="000000"/>
                </a:solidFill>
                <a:latin typeface="Monaco" charset="0"/>
              </a:rPr>
              <a:t>combination</a:t>
            </a:r>
            <a:r>
              <a:rPr lang="en-US" sz="1400" dirty="0" smtClean="0">
                <a:solidFill>
                  <a:srgbClr val="060087"/>
                </a:solidFill>
                <a:latin typeface="Monaco" charset="0"/>
              </a:rPr>
              <a:t>=</a:t>
            </a:r>
            <a:r>
              <a:rPr lang="en-US" sz="1400" dirty="0" smtClean="0">
                <a:solidFill>
                  <a:srgbClr val="0B4213"/>
                </a:solidFill>
                <a:latin typeface="Monaco" charset="0"/>
              </a:rPr>
              <a:t>1</a:t>
            </a:r>
            <a:endParaRPr lang="en-US" sz="1400" dirty="0" smtClean="0">
              <a:solidFill>
                <a:srgbClr val="060087"/>
              </a:solidFill>
              <a:latin typeface="Monaco" charset="0"/>
            </a:endParaRPr>
          </a:p>
          <a:p>
            <a:r>
              <a:rPr lang="en-US" sz="1400" dirty="0" smtClean="0">
                <a:solidFill>
                  <a:srgbClr val="B5760C"/>
                </a:solidFill>
                <a:latin typeface="Monaco" charset="0"/>
              </a:rPr>
              <a:t>for</a:t>
            </a:r>
            <a:r>
              <a:rPr lang="en-US" sz="1400" dirty="0" smtClean="0">
                <a:solidFill>
                  <a:srgbClr val="060087"/>
                </a:solidFill>
                <a:latin typeface="Monaco" charset="0"/>
              </a:rPr>
              <a:t>(</a:t>
            </a:r>
            <a:r>
              <a:rPr lang="en-US" sz="1400" dirty="0" smtClean="0">
                <a:solidFill>
                  <a:srgbClr val="000000"/>
                </a:solidFill>
                <a:latin typeface="Monaco" charset="0"/>
              </a:rPr>
              <a:t>d</a:t>
            </a:r>
            <a:r>
              <a:rPr lang="en-US" sz="1400" dirty="0" smtClean="0">
                <a:solidFill>
                  <a:srgbClr val="060087"/>
                </a:solidFill>
                <a:latin typeface="Monaco" charset="0"/>
              </a:rPr>
              <a:t> </a:t>
            </a:r>
            <a:r>
              <a:rPr lang="en-US" sz="1400" dirty="0" smtClean="0">
                <a:solidFill>
                  <a:srgbClr val="B5760C"/>
                </a:solidFill>
                <a:latin typeface="Monaco" charset="0"/>
              </a:rPr>
              <a:t>in</a:t>
            </a:r>
            <a:r>
              <a:rPr lang="en-US" sz="1400" dirty="0" smtClean="0">
                <a:solidFill>
                  <a:srgbClr val="060087"/>
                </a:solidFill>
                <a:latin typeface="Monaco" charset="0"/>
              </a:rPr>
              <a:t> c(</a:t>
            </a:r>
            <a:r>
              <a:rPr lang="en-US" sz="1400" dirty="0" smtClean="0">
                <a:solidFill>
                  <a:srgbClr val="0B4213"/>
                </a:solidFill>
                <a:latin typeface="Monaco" charset="0"/>
              </a:rPr>
              <a:t>2</a:t>
            </a:r>
            <a:r>
              <a:rPr lang="en-US" sz="1400" dirty="0" smtClean="0">
                <a:solidFill>
                  <a:srgbClr val="060087"/>
                </a:solidFill>
                <a:latin typeface="Monaco" charset="0"/>
              </a:rPr>
              <a:t>:</a:t>
            </a:r>
            <a:r>
              <a:rPr lang="en-US" sz="1400" dirty="0" smtClean="0">
                <a:solidFill>
                  <a:srgbClr val="0B4213"/>
                </a:solidFill>
                <a:latin typeface="Monaco" charset="0"/>
              </a:rPr>
              <a:t>30</a:t>
            </a:r>
            <a:r>
              <a:rPr lang="en-US" sz="1400" dirty="0" smtClean="0">
                <a:solidFill>
                  <a:srgbClr val="060087"/>
                </a:solidFill>
                <a:latin typeface="Monaco" charset="0"/>
              </a:rPr>
              <a:t>)){</a:t>
            </a:r>
          </a:p>
          <a:p>
            <a:r>
              <a:rPr lang="en-US" sz="1400" dirty="0" smtClean="0">
                <a:solidFill>
                  <a:srgbClr val="060087"/>
                </a:solidFill>
                <a:latin typeface="Monaco" charset="0"/>
              </a:rPr>
              <a:t>  </a:t>
            </a:r>
          </a:p>
          <a:p>
            <a:r>
              <a:rPr lang="en-US" sz="1400" dirty="0" smtClean="0">
                <a:solidFill>
                  <a:srgbClr val="060087"/>
                </a:solidFill>
                <a:latin typeface="Monaco" charset="0"/>
              </a:rPr>
              <a:t>  </a:t>
            </a:r>
            <a:r>
              <a:rPr lang="en-US" sz="1400" dirty="0" smtClean="0">
                <a:solidFill>
                  <a:srgbClr val="3E3E3E"/>
                </a:solidFill>
                <a:latin typeface="Monaco" charset="0"/>
              </a:rPr>
              <a:t># </a:t>
            </a:r>
            <a:r>
              <a:rPr lang="en-US" sz="1400" dirty="0" err="1" smtClean="0">
                <a:solidFill>
                  <a:srgbClr val="3E3E3E"/>
                </a:solidFill>
                <a:latin typeface="Monaco" charset="0"/>
              </a:rPr>
              <a:t>bAmt</a:t>
            </a:r>
            <a:r>
              <a:rPr lang="en-US" sz="1400" dirty="0" smtClean="0">
                <a:solidFill>
                  <a:srgbClr val="3E3E3E"/>
                </a:solidFill>
                <a:latin typeface="Monaco" charset="0"/>
              </a:rPr>
              <a:t> should be the </a:t>
            </a:r>
            <a:r>
              <a:rPr lang="en-US" sz="1400" dirty="0" err="1" smtClean="0">
                <a:solidFill>
                  <a:srgbClr val="3E3E3E"/>
                </a:solidFill>
                <a:latin typeface="Monaco" charset="0"/>
              </a:rPr>
              <a:t>eAmt</a:t>
            </a:r>
            <a:r>
              <a:rPr lang="en-US" sz="1400" dirty="0" smtClean="0">
                <a:solidFill>
                  <a:srgbClr val="3E3E3E"/>
                </a:solidFill>
                <a:latin typeface="Monaco" charset="0"/>
              </a:rPr>
              <a:t> corresponding to each combination from the previous day</a:t>
            </a:r>
            <a:endParaRPr lang="en-US" sz="1400" dirty="0" smtClean="0">
              <a:solidFill>
                <a:srgbClr val="060087"/>
              </a:solidFill>
              <a:latin typeface="Monaco" charset="0"/>
            </a:endParaRPr>
          </a:p>
          <a:p>
            <a:r>
              <a:rPr lang="en-US" sz="1400" dirty="0" smtClean="0">
                <a:solidFill>
                  <a:srgbClr val="060087"/>
                </a:solidFill>
                <a:latin typeface="Monaco" charset="0"/>
              </a:rPr>
              <a:t>  </a:t>
            </a:r>
          </a:p>
          <a:p>
            <a:r>
              <a:rPr lang="it-IT" sz="1400" dirty="0" smtClean="0">
                <a:solidFill>
                  <a:srgbClr val="060087"/>
                </a:solidFill>
                <a:latin typeface="Monaco" charset="0"/>
              </a:rPr>
              <a:t>  </a:t>
            </a:r>
            <a:r>
              <a:rPr lang="it-IT" sz="1400" dirty="0" smtClean="0">
                <a:solidFill>
                  <a:srgbClr val="B5760C"/>
                </a:solidFill>
                <a:latin typeface="Monaco" charset="0"/>
              </a:rPr>
              <a:t>for</a:t>
            </a:r>
            <a:r>
              <a:rPr lang="it-IT" sz="1400" dirty="0" smtClean="0">
                <a:solidFill>
                  <a:srgbClr val="060087"/>
                </a:solidFill>
                <a:latin typeface="Monaco" charset="0"/>
              </a:rPr>
              <a:t>(</a:t>
            </a:r>
            <a:r>
              <a:rPr lang="it-IT" sz="1400" dirty="0" smtClean="0">
                <a:solidFill>
                  <a:srgbClr val="000000"/>
                </a:solidFill>
                <a:latin typeface="Monaco" charset="0"/>
              </a:rPr>
              <a:t>i</a:t>
            </a:r>
            <a:r>
              <a:rPr lang="it-IT" sz="1400" dirty="0" smtClean="0">
                <a:solidFill>
                  <a:srgbClr val="060087"/>
                </a:solidFill>
                <a:latin typeface="Monaco" charset="0"/>
              </a:rPr>
              <a:t> </a:t>
            </a:r>
            <a:r>
              <a:rPr lang="it-IT" sz="1400" dirty="0" smtClean="0">
                <a:solidFill>
                  <a:srgbClr val="B5760C"/>
                </a:solidFill>
                <a:latin typeface="Monaco" charset="0"/>
              </a:rPr>
              <a:t>in</a:t>
            </a:r>
            <a:r>
              <a:rPr lang="it-IT" sz="1400" dirty="0" smtClean="0">
                <a:solidFill>
                  <a:srgbClr val="060087"/>
                </a:solidFill>
                <a:latin typeface="Monaco" charset="0"/>
              </a:rPr>
              <a:t> </a:t>
            </a:r>
            <a:r>
              <a:rPr lang="it-IT" sz="1400" dirty="0" err="1" smtClean="0">
                <a:solidFill>
                  <a:srgbClr val="060087"/>
                </a:solidFill>
                <a:latin typeface="Monaco" charset="0"/>
              </a:rPr>
              <a:t>seq</a:t>
            </a:r>
            <a:r>
              <a:rPr lang="it-IT" sz="1400" dirty="0" smtClean="0">
                <a:solidFill>
                  <a:srgbClr val="060087"/>
                </a:solidFill>
                <a:latin typeface="Monaco" charset="0"/>
              </a:rPr>
              <a:t>(</a:t>
            </a:r>
            <a:r>
              <a:rPr lang="it-IT" sz="1400" dirty="0" smtClean="0">
                <a:solidFill>
                  <a:srgbClr val="0B4213"/>
                </a:solidFill>
                <a:latin typeface="Monaco" charset="0"/>
              </a:rPr>
              <a:t>0</a:t>
            </a:r>
            <a:r>
              <a:rPr lang="it-IT" sz="1400" dirty="0" smtClean="0">
                <a:solidFill>
                  <a:srgbClr val="060087"/>
                </a:solidFill>
                <a:latin typeface="Monaco" charset="0"/>
              </a:rPr>
              <a:t>,</a:t>
            </a:r>
            <a:r>
              <a:rPr lang="it-IT" sz="1400" dirty="0" smtClean="0">
                <a:solidFill>
                  <a:srgbClr val="0B4213"/>
                </a:solidFill>
                <a:latin typeface="Monaco" charset="0"/>
              </a:rPr>
              <a:t>100</a:t>
            </a:r>
            <a:r>
              <a:rPr lang="it-IT" sz="1400" dirty="0" smtClean="0">
                <a:solidFill>
                  <a:srgbClr val="060087"/>
                </a:solidFill>
                <a:latin typeface="Monaco" charset="0"/>
              </a:rPr>
              <a:t>,</a:t>
            </a:r>
            <a:r>
              <a:rPr lang="it-IT" sz="1400" dirty="0" smtClean="0">
                <a:solidFill>
                  <a:srgbClr val="0B4213"/>
                </a:solidFill>
                <a:latin typeface="Monaco" charset="0"/>
              </a:rPr>
              <a:t>5</a:t>
            </a:r>
            <a:r>
              <a:rPr lang="it-IT" sz="1400" dirty="0" smtClean="0">
                <a:solidFill>
                  <a:srgbClr val="060087"/>
                </a:solidFill>
                <a:latin typeface="Monaco" charset="0"/>
              </a:rPr>
              <a:t>)){</a:t>
            </a:r>
          </a:p>
          <a:p>
            <a:r>
              <a:rPr lang="nl-NL" sz="1400" dirty="0" smtClean="0">
                <a:solidFill>
                  <a:srgbClr val="060087"/>
                </a:solidFill>
                <a:latin typeface="Monaco" charset="0"/>
              </a:rPr>
              <a:t>    </a:t>
            </a:r>
            <a:r>
              <a:rPr lang="nl-NL" sz="1400" dirty="0" err="1" smtClean="0">
                <a:solidFill>
                  <a:srgbClr val="B5760C"/>
                </a:solidFill>
                <a:latin typeface="Monaco" charset="0"/>
              </a:rPr>
              <a:t>for</a:t>
            </a:r>
            <a:r>
              <a:rPr lang="nl-NL" sz="1400" dirty="0" smtClean="0">
                <a:solidFill>
                  <a:srgbClr val="060087"/>
                </a:solidFill>
                <a:latin typeface="Monaco" charset="0"/>
              </a:rPr>
              <a:t>(</a:t>
            </a:r>
            <a:r>
              <a:rPr lang="nl-NL" sz="1400" dirty="0" smtClean="0">
                <a:solidFill>
                  <a:srgbClr val="000000"/>
                </a:solidFill>
                <a:latin typeface="Monaco" charset="0"/>
              </a:rPr>
              <a:t>j</a:t>
            </a:r>
            <a:r>
              <a:rPr lang="nl-NL" sz="1400" dirty="0" smtClean="0">
                <a:solidFill>
                  <a:srgbClr val="060087"/>
                </a:solidFill>
                <a:latin typeface="Monaco" charset="0"/>
              </a:rPr>
              <a:t> </a:t>
            </a:r>
            <a:r>
              <a:rPr lang="nl-NL" sz="1400" dirty="0" smtClean="0">
                <a:solidFill>
                  <a:srgbClr val="B5760C"/>
                </a:solidFill>
                <a:latin typeface="Monaco" charset="0"/>
              </a:rPr>
              <a:t>in</a:t>
            </a:r>
            <a:r>
              <a:rPr lang="nl-NL" sz="1400" dirty="0" smtClean="0">
                <a:solidFill>
                  <a:srgbClr val="060087"/>
                </a:solidFill>
                <a:latin typeface="Monaco" charset="0"/>
              </a:rPr>
              <a:t> </a:t>
            </a:r>
            <a:r>
              <a:rPr lang="nl-NL" sz="1400" dirty="0" err="1" smtClean="0">
                <a:solidFill>
                  <a:srgbClr val="060087"/>
                </a:solidFill>
                <a:latin typeface="Monaco" charset="0"/>
              </a:rPr>
              <a:t>seq</a:t>
            </a:r>
            <a:r>
              <a:rPr lang="nl-NL" sz="1400" dirty="0" smtClean="0">
                <a:solidFill>
                  <a:srgbClr val="060087"/>
                </a:solidFill>
                <a:latin typeface="Monaco" charset="0"/>
              </a:rPr>
              <a:t>(</a:t>
            </a:r>
            <a:r>
              <a:rPr lang="nl-NL" sz="1400" dirty="0" smtClean="0">
                <a:solidFill>
                  <a:srgbClr val="0B4213"/>
                </a:solidFill>
                <a:latin typeface="Monaco" charset="0"/>
              </a:rPr>
              <a:t>0</a:t>
            </a:r>
            <a:r>
              <a:rPr lang="nl-NL" sz="1400" dirty="0" smtClean="0">
                <a:solidFill>
                  <a:srgbClr val="060087"/>
                </a:solidFill>
                <a:latin typeface="Monaco" charset="0"/>
              </a:rPr>
              <a:t>,(</a:t>
            </a:r>
            <a:r>
              <a:rPr lang="nl-NL" sz="1400" dirty="0" smtClean="0">
                <a:solidFill>
                  <a:srgbClr val="0B4213"/>
                </a:solidFill>
                <a:latin typeface="Monaco" charset="0"/>
              </a:rPr>
              <a:t>100</a:t>
            </a:r>
            <a:r>
              <a:rPr lang="nl-NL" sz="1400" dirty="0" smtClean="0">
                <a:solidFill>
                  <a:srgbClr val="060087"/>
                </a:solidFill>
                <a:latin typeface="Monaco" charset="0"/>
              </a:rPr>
              <a:t>-</a:t>
            </a:r>
            <a:r>
              <a:rPr lang="nl-NL" sz="1400" dirty="0" smtClean="0">
                <a:solidFill>
                  <a:srgbClr val="000000"/>
                </a:solidFill>
                <a:latin typeface="Monaco" charset="0"/>
              </a:rPr>
              <a:t>i</a:t>
            </a:r>
            <a:r>
              <a:rPr lang="nl-NL" sz="1400" dirty="0" smtClean="0">
                <a:solidFill>
                  <a:srgbClr val="060087"/>
                </a:solidFill>
                <a:latin typeface="Monaco" charset="0"/>
              </a:rPr>
              <a:t>),</a:t>
            </a:r>
            <a:r>
              <a:rPr lang="nl-NL" sz="1400" dirty="0" smtClean="0">
                <a:solidFill>
                  <a:srgbClr val="0B4213"/>
                </a:solidFill>
                <a:latin typeface="Monaco" charset="0"/>
              </a:rPr>
              <a:t>5</a:t>
            </a:r>
            <a:r>
              <a:rPr lang="nl-NL" sz="1400" dirty="0" smtClean="0">
                <a:solidFill>
                  <a:srgbClr val="060087"/>
                </a:solidFill>
                <a:latin typeface="Monaco" charset="0"/>
              </a:rPr>
              <a:t>)){</a:t>
            </a:r>
          </a:p>
          <a:p>
            <a:r>
              <a:rPr lang="nl-NL" sz="1400" dirty="0" smtClean="0">
                <a:solidFill>
                  <a:srgbClr val="060087"/>
                </a:solidFill>
                <a:latin typeface="Monaco" charset="0"/>
              </a:rPr>
              <a:t>      </a:t>
            </a:r>
          </a:p>
          <a:p>
            <a:r>
              <a:rPr lang="nl-NL" sz="1400" dirty="0" smtClean="0">
                <a:solidFill>
                  <a:srgbClr val="060087"/>
                </a:solidFill>
                <a:latin typeface="Monaco" charset="0"/>
              </a:rPr>
              <a:t>      </a:t>
            </a:r>
            <a:r>
              <a:rPr lang="nl-NL" sz="1400" dirty="0" err="1" smtClean="0">
                <a:solidFill>
                  <a:srgbClr val="000000"/>
                </a:solidFill>
                <a:latin typeface="Monaco" charset="0"/>
              </a:rPr>
              <a:t>bAmt</a:t>
            </a:r>
            <a:r>
              <a:rPr lang="nl-NL" sz="1400" dirty="0" smtClean="0">
                <a:solidFill>
                  <a:srgbClr val="060087"/>
                </a:solidFill>
                <a:latin typeface="Monaco" charset="0"/>
              </a:rPr>
              <a:t>=</a:t>
            </a:r>
            <a:r>
              <a:rPr lang="nl-NL" sz="1400" dirty="0" smtClean="0">
                <a:solidFill>
                  <a:srgbClr val="000000"/>
                </a:solidFill>
                <a:latin typeface="Monaco" charset="0"/>
              </a:rPr>
              <a:t>investment</a:t>
            </a:r>
            <a:r>
              <a:rPr lang="nl-NL" sz="1400" dirty="0" smtClean="0">
                <a:solidFill>
                  <a:srgbClr val="060087"/>
                </a:solidFill>
                <a:latin typeface="Monaco" charset="0"/>
              </a:rPr>
              <a:t>[</a:t>
            </a:r>
            <a:r>
              <a:rPr lang="nl-NL" sz="1400" dirty="0" smtClean="0">
                <a:solidFill>
                  <a:srgbClr val="000000"/>
                </a:solidFill>
                <a:latin typeface="Monaco" charset="0"/>
              </a:rPr>
              <a:t>combination</a:t>
            </a:r>
            <a:r>
              <a:rPr lang="nl-NL" sz="1400" dirty="0" smtClean="0">
                <a:solidFill>
                  <a:srgbClr val="060087"/>
                </a:solidFill>
                <a:latin typeface="Monaco" charset="0"/>
              </a:rPr>
              <a:t>,</a:t>
            </a:r>
            <a:r>
              <a:rPr lang="nl-NL" sz="1400" dirty="0" smtClean="0">
                <a:solidFill>
                  <a:srgbClr val="0B4213"/>
                </a:solidFill>
                <a:latin typeface="Monaco" charset="0"/>
              </a:rPr>
              <a:t>8</a:t>
            </a:r>
            <a:r>
              <a:rPr lang="nl-NL" sz="1400" dirty="0" smtClean="0">
                <a:solidFill>
                  <a:srgbClr val="060087"/>
                </a:solidFill>
                <a:latin typeface="Monaco" charset="0"/>
              </a:rPr>
              <a:t>]</a:t>
            </a:r>
          </a:p>
          <a:p>
            <a:r>
              <a:rPr lang="nl-NL" sz="1400" dirty="0" smtClean="0">
                <a:solidFill>
                  <a:srgbClr val="060087"/>
                </a:solidFill>
                <a:latin typeface="Monaco" charset="0"/>
              </a:rPr>
              <a:t>      </a:t>
            </a:r>
            <a:r>
              <a:rPr lang="nl-NL" sz="1400" dirty="0" err="1" smtClean="0">
                <a:solidFill>
                  <a:srgbClr val="000000"/>
                </a:solidFill>
                <a:latin typeface="Monaco" charset="0"/>
              </a:rPr>
              <a:t>combination</a:t>
            </a:r>
            <a:r>
              <a:rPr lang="nl-NL" sz="1400" dirty="0" smtClean="0">
                <a:solidFill>
                  <a:srgbClr val="060087"/>
                </a:solidFill>
                <a:latin typeface="Monaco" charset="0"/>
              </a:rPr>
              <a:t>=</a:t>
            </a:r>
            <a:r>
              <a:rPr lang="nl-NL" sz="1400" dirty="0" smtClean="0">
                <a:solidFill>
                  <a:srgbClr val="000000"/>
                </a:solidFill>
                <a:latin typeface="Monaco" charset="0"/>
              </a:rPr>
              <a:t>combination</a:t>
            </a:r>
            <a:r>
              <a:rPr lang="nl-NL" sz="1400" dirty="0" smtClean="0">
                <a:solidFill>
                  <a:srgbClr val="060087"/>
                </a:solidFill>
                <a:latin typeface="Monaco" charset="0"/>
              </a:rPr>
              <a:t>+</a:t>
            </a:r>
            <a:r>
              <a:rPr lang="nl-NL" sz="1400" dirty="0" smtClean="0">
                <a:solidFill>
                  <a:srgbClr val="0B4213"/>
                </a:solidFill>
                <a:latin typeface="Monaco" charset="0"/>
              </a:rPr>
              <a:t>1</a:t>
            </a:r>
            <a:endParaRPr lang="nl-NL" sz="1400" dirty="0" smtClean="0">
              <a:solidFill>
                <a:srgbClr val="060087"/>
              </a:solidFill>
              <a:latin typeface="Monaco" charset="0"/>
            </a:endParaRPr>
          </a:p>
          <a:p>
            <a:r>
              <a:rPr lang="nl-NL" sz="1400" dirty="0" smtClean="0">
                <a:solidFill>
                  <a:srgbClr val="060087"/>
                </a:solidFill>
                <a:latin typeface="Monaco" charset="0"/>
              </a:rPr>
              <a:t>      </a:t>
            </a:r>
            <a:r>
              <a:rPr lang="nl-NL" sz="1400" dirty="0" smtClean="0">
                <a:solidFill>
                  <a:srgbClr val="000000"/>
                </a:solidFill>
                <a:latin typeface="Monaco" charset="0"/>
              </a:rPr>
              <a:t>k</a:t>
            </a:r>
            <a:r>
              <a:rPr lang="nl-NL" sz="1400" dirty="0" smtClean="0">
                <a:solidFill>
                  <a:srgbClr val="060087"/>
                </a:solidFill>
                <a:latin typeface="Monaco" charset="0"/>
              </a:rPr>
              <a:t>=</a:t>
            </a:r>
            <a:r>
              <a:rPr lang="nl-NL" sz="1400" dirty="0" smtClean="0">
                <a:solidFill>
                  <a:srgbClr val="0B4213"/>
                </a:solidFill>
                <a:latin typeface="Monaco" charset="0"/>
              </a:rPr>
              <a:t>100</a:t>
            </a:r>
            <a:r>
              <a:rPr lang="nl-NL" sz="1400" dirty="0" smtClean="0">
                <a:solidFill>
                  <a:srgbClr val="060087"/>
                </a:solidFill>
                <a:latin typeface="Monaco" charset="0"/>
              </a:rPr>
              <a:t>-</a:t>
            </a:r>
            <a:r>
              <a:rPr lang="nl-NL" sz="1400" dirty="0" smtClean="0">
                <a:solidFill>
                  <a:srgbClr val="000000"/>
                </a:solidFill>
                <a:latin typeface="Monaco" charset="0"/>
              </a:rPr>
              <a:t>j</a:t>
            </a:r>
            <a:r>
              <a:rPr lang="nl-NL" sz="1400" dirty="0" smtClean="0">
                <a:solidFill>
                  <a:srgbClr val="060087"/>
                </a:solidFill>
                <a:latin typeface="Monaco" charset="0"/>
              </a:rPr>
              <a:t>-</a:t>
            </a:r>
            <a:r>
              <a:rPr lang="nl-NL" sz="1400" dirty="0" smtClean="0">
                <a:solidFill>
                  <a:srgbClr val="000000"/>
                </a:solidFill>
                <a:latin typeface="Monaco" charset="0"/>
              </a:rPr>
              <a:t>i</a:t>
            </a:r>
            <a:endParaRPr lang="nl-NL" sz="1400" dirty="0" smtClean="0">
              <a:solidFill>
                <a:srgbClr val="060087"/>
              </a:solidFill>
              <a:latin typeface="Monaco" charset="0"/>
            </a:endParaRPr>
          </a:p>
          <a:p>
            <a:r>
              <a:rPr lang="da-DK" sz="1400" dirty="0" smtClean="0">
                <a:solidFill>
                  <a:srgbClr val="060087"/>
                </a:solidFill>
                <a:latin typeface="Monaco" charset="0"/>
              </a:rPr>
              <a:t>      </a:t>
            </a:r>
            <a:r>
              <a:rPr lang="da-DK" sz="1400" dirty="0" err="1" smtClean="0">
                <a:solidFill>
                  <a:srgbClr val="000000"/>
                </a:solidFill>
                <a:latin typeface="Monaco" charset="0"/>
              </a:rPr>
              <a:t>eAmt</a:t>
            </a:r>
            <a:r>
              <a:rPr lang="da-DK" sz="1400" dirty="0" smtClean="0">
                <a:solidFill>
                  <a:srgbClr val="060087"/>
                </a:solidFill>
                <a:latin typeface="Monaco" charset="0"/>
              </a:rPr>
              <a:t> = </a:t>
            </a:r>
            <a:r>
              <a:rPr lang="da-DK" sz="1400" dirty="0" err="1" smtClean="0">
                <a:solidFill>
                  <a:srgbClr val="000000"/>
                </a:solidFill>
                <a:latin typeface="Monaco" charset="0"/>
              </a:rPr>
              <a:t>eAmt</a:t>
            </a:r>
            <a:r>
              <a:rPr lang="da-DK" sz="1400" dirty="0" smtClean="0">
                <a:solidFill>
                  <a:srgbClr val="060087"/>
                </a:solidFill>
                <a:latin typeface="Monaco" charset="0"/>
              </a:rPr>
              <a:t>[</a:t>
            </a:r>
            <a:r>
              <a:rPr lang="da-DK" sz="1400" dirty="0" smtClean="0">
                <a:solidFill>
                  <a:srgbClr val="0B4213"/>
                </a:solidFill>
                <a:latin typeface="Monaco" charset="0"/>
              </a:rPr>
              <a:t>0</a:t>
            </a:r>
            <a:r>
              <a:rPr lang="da-DK" sz="1400" dirty="0" smtClean="0">
                <a:solidFill>
                  <a:srgbClr val="060087"/>
                </a:solidFill>
                <a:latin typeface="Monaco" charset="0"/>
              </a:rPr>
              <a:t>,]</a:t>
            </a:r>
          </a:p>
          <a:p>
            <a:r>
              <a:rPr lang="da-DK" sz="1400" dirty="0" smtClean="0">
                <a:solidFill>
                  <a:srgbClr val="060087"/>
                </a:solidFill>
                <a:latin typeface="Monaco" charset="0"/>
              </a:rPr>
              <a:t>      </a:t>
            </a:r>
          </a:p>
          <a:p>
            <a:r>
              <a:rPr lang="en-US" sz="1400" dirty="0" smtClean="0">
                <a:solidFill>
                  <a:srgbClr val="060087"/>
                </a:solidFill>
                <a:latin typeface="Monaco" charset="0"/>
              </a:rPr>
              <a:t>      </a:t>
            </a:r>
            <a:r>
              <a:rPr lang="en-US" sz="1400" dirty="0" smtClean="0">
                <a:solidFill>
                  <a:srgbClr val="B5760C"/>
                </a:solidFill>
                <a:latin typeface="Monaco" charset="0"/>
              </a:rPr>
              <a:t>for</a:t>
            </a:r>
            <a:r>
              <a:rPr lang="en-US" sz="1400" dirty="0" smtClean="0">
                <a:solidFill>
                  <a:srgbClr val="060087"/>
                </a:solidFill>
                <a:latin typeface="Monaco" charset="0"/>
              </a:rPr>
              <a:t>(</a:t>
            </a:r>
            <a:r>
              <a:rPr lang="en-US" sz="1400" dirty="0" err="1" smtClean="0">
                <a:solidFill>
                  <a:srgbClr val="000000"/>
                </a:solidFill>
                <a:latin typeface="Monaco" charset="0"/>
              </a:rPr>
              <a:t>itrn</a:t>
            </a:r>
            <a:r>
              <a:rPr lang="en-US" sz="1400" dirty="0" smtClean="0">
                <a:solidFill>
                  <a:srgbClr val="060087"/>
                </a:solidFill>
                <a:latin typeface="Monaco" charset="0"/>
              </a:rPr>
              <a:t> </a:t>
            </a:r>
            <a:r>
              <a:rPr lang="en-US" sz="1400" dirty="0" smtClean="0">
                <a:solidFill>
                  <a:srgbClr val="B5760C"/>
                </a:solidFill>
                <a:latin typeface="Monaco" charset="0"/>
              </a:rPr>
              <a:t>in</a:t>
            </a:r>
            <a:r>
              <a:rPr lang="en-US" sz="1400" dirty="0" smtClean="0">
                <a:solidFill>
                  <a:srgbClr val="060087"/>
                </a:solidFill>
                <a:latin typeface="Monaco" charset="0"/>
              </a:rPr>
              <a:t> c(</a:t>
            </a:r>
            <a:r>
              <a:rPr lang="en-US" sz="1400" dirty="0" smtClean="0">
                <a:solidFill>
                  <a:srgbClr val="0B4213"/>
                </a:solidFill>
                <a:latin typeface="Monaco" charset="0"/>
              </a:rPr>
              <a:t>1</a:t>
            </a:r>
            <a:r>
              <a:rPr lang="en-US" sz="1400" dirty="0" smtClean="0">
                <a:solidFill>
                  <a:srgbClr val="060087"/>
                </a:solidFill>
                <a:latin typeface="Monaco" charset="0"/>
              </a:rPr>
              <a:t>:</a:t>
            </a:r>
            <a:r>
              <a:rPr lang="en-US" sz="1400" dirty="0" smtClean="0">
                <a:solidFill>
                  <a:srgbClr val="0B4213"/>
                </a:solidFill>
                <a:latin typeface="Monaco" charset="0"/>
              </a:rPr>
              <a:t>100</a:t>
            </a:r>
            <a:r>
              <a:rPr lang="en-US" sz="1400" dirty="0" smtClean="0">
                <a:solidFill>
                  <a:srgbClr val="060087"/>
                </a:solidFill>
                <a:latin typeface="Monaco" charset="0"/>
              </a:rPr>
              <a:t>)){</a:t>
            </a:r>
          </a:p>
          <a:p>
            <a:r>
              <a:rPr lang="en-US" sz="1400" dirty="0" smtClean="0">
                <a:solidFill>
                  <a:srgbClr val="060087"/>
                </a:solidFill>
                <a:latin typeface="Monaco" charset="0"/>
              </a:rPr>
              <a:t>        </a:t>
            </a:r>
          </a:p>
          <a:p>
            <a:r>
              <a:rPr lang="en-US" sz="1400" dirty="0" smtClean="0">
                <a:solidFill>
                  <a:srgbClr val="060087"/>
                </a:solidFill>
                <a:latin typeface="Monaco" charset="0"/>
              </a:rPr>
              <a:t>        </a:t>
            </a:r>
            <a:r>
              <a:rPr lang="en-US" sz="1400" dirty="0" err="1" smtClean="0">
                <a:solidFill>
                  <a:srgbClr val="000000"/>
                </a:solidFill>
                <a:latin typeface="Monaco" charset="0"/>
              </a:rPr>
              <a:t>PickRow</a:t>
            </a:r>
            <a:r>
              <a:rPr lang="en-US" sz="1400" dirty="0" smtClean="0">
                <a:solidFill>
                  <a:srgbClr val="060087"/>
                </a:solidFill>
                <a:latin typeface="Monaco" charset="0"/>
              </a:rPr>
              <a:t> = sample(</a:t>
            </a:r>
            <a:r>
              <a:rPr lang="en-US" sz="1400" dirty="0" smtClean="0">
                <a:solidFill>
                  <a:srgbClr val="0B4213"/>
                </a:solidFill>
                <a:latin typeface="Monaco" charset="0"/>
              </a:rPr>
              <a:t>1</a:t>
            </a:r>
            <a:r>
              <a:rPr lang="en-US" sz="1400" dirty="0" smtClean="0">
                <a:solidFill>
                  <a:srgbClr val="060087"/>
                </a:solidFill>
                <a:latin typeface="Monaco" charset="0"/>
              </a:rPr>
              <a:t>:nrow(</a:t>
            </a:r>
            <a:r>
              <a:rPr lang="en-US" sz="1400" dirty="0" err="1" smtClean="0">
                <a:solidFill>
                  <a:srgbClr val="000000"/>
                </a:solidFill>
                <a:latin typeface="Monaco" charset="0"/>
              </a:rPr>
              <a:t>DailyReturns</a:t>
            </a:r>
            <a:r>
              <a:rPr lang="en-US" sz="1400" dirty="0" smtClean="0">
                <a:solidFill>
                  <a:srgbClr val="060087"/>
                </a:solidFill>
                <a:latin typeface="Monaco" charset="0"/>
              </a:rPr>
              <a:t>),</a:t>
            </a:r>
            <a:r>
              <a:rPr lang="en-US" sz="1400" dirty="0" smtClean="0">
                <a:solidFill>
                  <a:srgbClr val="0B4213"/>
                </a:solidFill>
                <a:latin typeface="Monaco" charset="0"/>
              </a:rPr>
              <a:t>1</a:t>
            </a:r>
            <a:r>
              <a:rPr lang="en-US" sz="1400" dirty="0" smtClean="0">
                <a:solidFill>
                  <a:srgbClr val="060087"/>
                </a:solidFill>
                <a:latin typeface="Monaco" charset="0"/>
              </a:rPr>
              <a:t>)</a:t>
            </a:r>
          </a:p>
          <a:p>
            <a:r>
              <a:rPr lang="en-US" sz="1400" dirty="0" smtClean="0">
                <a:solidFill>
                  <a:srgbClr val="060087"/>
                </a:solidFill>
                <a:latin typeface="Monaco" charset="0"/>
              </a:rPr>
              <a:t>        </a:t>
            </a:r>
            <a:r>
              <a:rPr lang="en-US" sz="1400" dirty="0" err="1" smtClean="0">
                <a:solidFill>
                  <a:srgbClr val="000000"/>
                </a:solidFill>
                <a:latin typeface="Monaco" charset="0"/>
              </a:rPr>
              <a:t>rBCoin</a:t>
            </a:r>
            <a:r>
              <a:rPr lang="en-US" sz="1400" dirty="0" smtClean="0">
                <a:solidFill>
                  <a:srgbClr val="060087"/>
                </a:solidFill>
                <a:latin typeface="Monaco" charset="0"/>
              </a:rPr>
              <a:t> = </a:t>
            </a:r>
            <a:r>
              <a:rPr lang="en-US" sz="1400" dirty="0" err="1" smtClean="0">
                <a:solidFill>
                  <a:srgbClr val="060087"/>
                </a:solidFill>
                <a:latin typeface="Monaco" charset="0"/>
              </a:rPr>
              <a:t>getBCoinReturn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a:t>
            </a:r>
          </a:p>
          <a:p>
            <a:r>
              <a:rPr lang="en-US" sz="1400" dirty="0" smtClean="0">
                <a:solidFill>
                  <a:srgbClr val="060087"/>
                </a:solidFill>
                <a:latin typeface="Monaco" charset="0"/>
              </a:rPr>
              <a:t>        </a:t>
            </a:r>
            <a:r>
              <a:rPr lang="en-US" sz="1400" dirty="0" err="1" smtClean="0">
                <a:solidFill>
                  <a:srgbClr val="000000"/>
                </a:solidFill>
                <a:latin typeface="Monaco" charset="0"/>
              </a:rPr>
              <a:t>rLCoin</a:t>
            </a:r>
            <a:r>
              <a:rPr lang="en-US" sz="1400" dirty="0" smtClean="0">
                <a:solidFill>
                  <a:srgbClr val="060087"/>
                </a:solidFill>
                <a:latin typeface="Monaco" charset="0"/>
              </a:rPr>
              <a:t> = </a:t>
            </a:r>
            <a:r>
              <a:rPr lang="en-US" sz="1400" dirty="0" err="1" smtClean="0">
                <a:solidFill>
                  <a:srgbClr val="060087"/>
                </a:solidFill>
                <a:latin typeface="Monaco" charset="0"/>
              </a:rPr>
              <a:t>getLCoinReturn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a:t>
            </a:r>
          </a:p>
          <a:p>
            <a:r>
              <a:rPr lang="en-US" sz="1400" dirty="0" smtClean="0">
                <a:solidFill>
                  <a:srgbClr val="060087"/>
                </a:solidFill>
                <a:latin typeface="Monaco" charset="0"/>
              </a:rPr>
              <a:t>        </a:t>
            </a:r>
            <a:r>
              <a:rPr lang="en-US" sz="1400" dirty="0" err="1" smtClean="0">
                <a:solidFill>
                  <a:srgbClr val="000000"/>
                </a:solidFill>
                <a:latin typeface="Monaco" charset="0"/>
              </a:rPr>
              <a:t>rECoin</a:t>
            </a:r>
            <a:r>
              <a:rPr lang="en-US" sz="1400" dirty="0" smtClean="0">
                <a:solidFill>
                  <a:srgbClr val="060087"/>
                </a:solidFill>
                <a:latin typeface="Monaco" charset="0"/>
              </a:rPr>
              <a:t> = </a:t>
            </a:r>
            <a:r>
              <a:rPr lang="en-US" sz="1400" dirty="0" err="1" smtClean="0">
                <a:solidFill>
                  <a:srgbClr val="060087"/>
                </a:solidFill>
                <a:latin typeface="Monaco" charset="0"/>
              </a:rPr>
              <a:t>getRCoinReturn</a:t>
            </a:r>
            <a:r>
              <a:rPr lang="en-US" sz="1400" dirty="0" smtClean="0">
                <a:solidFill>
                  <a:srgbClr val="060087"/>
                </a:solidFill>
                <a:latin typeface="Monaco" charset="0"/>
              </a:rPr>
              <a:t>(</a:t>
            </a:r>
            <a:r>
              <a:rPr lang="en-US" sz="1400" dirty="0" err="1" smtClean="0">
                <a:solidFill>
                  <a:srgbClr val="000000"/>
                </a:solidFill>
                <a:latin typeface="Monaco" charset="0"/>
              </a:rPr>
              <a:t>PickRow</a:t>
            </a:r>
            <a:r>
              <a:rPr lang="en-US" sz="1400" dirty="0" smtClean="0">
                <a:solidFill>
                  <a:srgbClr val="060087"/>
                </a:solidFill>
                <a:latin typeface="Monaco" charset="0"/>
              </a:rPr>
              <a:t>)</a:t>
            </a:r>
          </a:p>
          <a:p>
            <a:r>
              <a:rPr lang="en-US" sz="1400" dirty="0" smtClean="0">
                <a:solidFill>
                  <a:srgbClr val="060087"/>
                </a:solidFill>
                <a:latin typeface="Monaco" charset="0"/>
              </a:rPr>
              <a:t>        </a:t>
            </a:r>
          </a:p>
          <a:p>
            <a:r>
              <a:rPr lang="da-DK" sz="1400" dirty="0" smtClean="0">
                <a:solidFill>
                  <a:srgbClr val="060087"/>
                </a:solidFill>
                <a:latin typeface="Monaco" charset="0"/>
              </a:rPr>
              <a:t>        </a:t>
            </a:r>
            <a:r>
              <a:rPr lang="da-DK" sz="1400" dirty="0" smtClean="0">
                <a:solidFill>
                  <a:srgbClr val="000000"/>
                </a:solidFill>
                <a:latin typeface="Monaco" charset="0"/>
              </a:rPr>
              <a:t>eAmt1</a:t>
            </a:r>
            <a:r>
              <a:rPr lang="da-DK" sz="1400" dirty="0" smtClean="0">
                <a:solidFill>
                  <a:srgbClr val="060087"/>
                </a:solidFill>
                <a:latin typeface="Monaco" charset="0"/>
              </a:rPr>
              <a:t> = (</a:t>
            </a:r>
            <a:r>
              <a:rPr lang="da-DK" sz="1400" dirty="0" err="1" smtClean="0">
                <a:solidFill>
                  <a:srgbClr val="000000"/>
                </a:solidFill>
                <a:latin typeface="Monaco" charset="0"/>
              </a:rPr>
              <a:t>bAmt</a:t>
            </a:r>
            <a:r>
              <a:rPr lang="da-DK" sz="1400" dirty="0" smtClean="0">
                <a:solidFill>
                  <a:srgbClr val="060087"/>
                </a:solidFill>
                <a:latin typeface="Monaco" charset="0"/>
              </a:rPr>
              <a:t>*</a:t>
            </a:r>
            <a:r>
              <a:rPr lang="da-DK" sz="1400" dirty="0" smtClean="0">
                <a:solidFill>
                  <a:srgbClr val="000000"/>
                </a:solidFill>
                <a:latin typeface="Monaco" charset="0"/>
              </a:rPr>
              <a:t>i</a:t>
            </a:r>
            <a:r>
              <a:rPr lang="da-DK" sz="1400" dirty="0" smtClean="0">
                <a:solidFill>
                  <a:srgbClr val="060087"/>
                </a:solidFill>
                <a:latin typeface="Monaco" charset="0"/>
              </a:rPr>
              <a:t>/</a:t>
            </a:r>
            <a:r>
              <a:rPr lang="da-DK" sz="1400" dirty="0" smtClean="0">
                <a:solidFill>
                  <a:srgbClr val="0B4213"/>
                </a:solidFill>
                <a:latin typeface="Monaco" charset="0"/>
              </a:rPr>
              <a:t>100</a:t>
            </a:r>
            <a:r>
              <a:rPr lang="da-DK" sz="1400" dirty="0" smtClean="0">
                <a:solidFill>
                  <a:srgbClr val="060087"/>
                </a:solidFill>
                <a:latin typeface="Monaco" charset="0"/>
              </a:rPr>
              <a:t>) * (</a:t>
            </a:r>
            <a:r>
              <a:rPr lang="da-DK" sz="1400" dirty="0" smtClean="0">
                <a:solidFill>
                  <a:srgbClr val="0B4213"/>
                </a:solidFill>
                <a:latin typeface="Monaco" charset="0"/>
              </a:rPr>
              <a:t>1</a:t>
            </a:r>
            <a:r>
              <a:rPr lang="da-DK" sz="1400" dirty="0" smtClean="0">
                <a:solidFill>
                  <a:srgbClr val="060087"/>
                </a:solidFill>
                <a:latin typeface="Monaco" charset="0"/>
              </a:rPr>
              <a:t> + </a:t>
            </a:r>
            <a:r>
              <a:rPr lang="da-DK" sz="1400" dirty="0" err="1" smtClean="0">
                <a:solidFill>
                  <a:srgbClr val="000000"/>
                </a:solidFill>
                <a:latin typeface="Monaco" charset="0"/>
              </a:rPr>
              <a:t>rBCoin</a:t>
            </a:r>
            <a:r>
              <a:rPr lang="da-DK" sz="1400" dirty="0" smtClean="0">
                <a:solidFill>
                  <a:srgbClr val="060087"/>
                </a:solidFill>
                <a:latin typeface="Monaco" charset="0"/>
              </a:rPr>
              <a:t>)</a:t>
            </a:r>
          </a:p>
          <a:p>
            <a:r>
              <a:rPr lang="da-DK" sz="1400" dirty="0" smtClean="0">
                <a:solidFill>
                  <a:srgbClr val="060087"/>
                </a:solidFill>
                <a:latin typeface="Monaco" charset="0"/>
              </a:rPr>
              <a:t>        </a:t>
            </a:r>
            <a:r>
              <a:rPr lang="da-DK" sz="1400" dirty="0" smtClean="0">
                <a:solidFill>
                  <a:srgbClr val="000000"/>
                </a:solidFill>
                <a:latin typeface="Monaco" charset="0"/>
              </a:rPr>
              <a:t>eAmt2</a:t>
            </a:r>
            <a:r>
              <a:rPr lang="da-DK" sz="1400" dirty="0" smtClean="0">
                <a:solidFill>
                  <a:srgbClr val="060087"/>
                </a:solidFill>
                <a:latin typeface="Monaco" charset="0"/>
              </a:rPr>
              <a:t> = (</a:t>
            </a:r>
            <a:r>
              <a:rPr lang="da-DK" sz="1400" dirty="0" err="1" smtClean="0">
                <a:solidFill>
                  <a:srgbClr val="000000"/>
                </a:solidFill>
                <a:latin typeface="Monaco" charset="0"/>
              </a:rPr>
              <a:t>bAmt</a:t>
            </a:r>
            <a:r>
              <a:rPr lang="da-DK" sz="1400" dirty="0" smtClean="0">
                <a:solidFill>
                  <a:srgbClr val="060087"/>
                </a:solidFill>
                <a:latin typeface="Monaco" charset="0"/>
              </a:rPr>
              <a:t>*</a:t>
            </a:r>
            <a:r>
              <a:rPr lang="da-DK" sz="1400" dirty="0" smtClean="0">
                <a:solidFill>
                  <a:srgbClr val="000000"/>
                </a:solidFill>
                <a:latin typeface="Monaco" charset="0"/>
              </a:rPr>
              <a:t>j</a:t>
            </a:r>
            <a:r>
              <a:rPr lang="da-DK" sz="1400" dirty="0" smtClean="0">
                <a:solidFill>
                  <a:srgbClr val="060087"/>
                </a:solidFill>
                <a:latin typeface="Monaco" charset="0"/>
              </a:rPr>
              <a:t>/</a:t>
            </a:r>
            <a:r>
              <a:rPr lang="da-DK" sz="1400" dirty="0" smtClean="0">
                <a:solidFill>
                  <a:srgbClr val="0B4213"/>
                </a:solidFill>
                <a:latin typeface="Monaco" charset="0"/>
              </a:rPr>
              <a:t>100</a:t>
            </a:r>
            <a:r>
              <a:rPr lang="da-DK" sz="1400" dirty="0" smtClean="0">
                <a:solidFill>
                  <a:srgbClr val="060087"/>
                </a:solidFill>
                <a:latin typeface="Monaco" charset="0"/>
              </a:rPr>
              <a:t>) * (</a:t>
            </a:r>
            <a:r>
              <a:rPr lang="da-DK" sz="1400" dirty="0" smtClean="0">
                <a:solidFill>
                  <a:srgbClr val="0B4213"/>
                </a:solidFill>
                <a:latin typeface="Monaco" charset="0"/>
              </a:rPr>
              <a:t>1</a:t>
            </a:r>
            <a:r>
              <a:rPr lang="da-DK" sz="1400" dirty="0" smtClean="0">
                <a:solidFill>
                  <a:srgbClr val="060087"/>
                </a:solidFill>
                <a:latin typeface="Monaco" charset="0"/>
              </a:rPr>
              <a:t> + </a:t>
            </a:r>
            <a:r>
              <a:rPr lang="da-DK" sz="1400" dirty="0" err="1" smtClean="0">
                <a:solidFill>
                  <a:srgbClr val="000000"/>
                </a:solidFill>
                <a:latin typeface="Monaco" charset="0"/>
              </a:rPr>
              <a:t>rLCoin</a:t>
            </a:r>
            <a:r>
              <a:rPr lang="da-DK" sz="1400" dirty="0" smtClean="0">
                <a:solidFill>
                  <a:srgbClr val="060087"/>
                </a:solidFill>
                <a:latin typeface="Monaco" charset="0"/>
              </a:rPr>
              <a:t>)</a:t>
            </a:r>
          </a:p>
          <a:p>
            <a:r>
              <a:rPr lang="da-DK" sz="1400" dirty="0" smtClean="0">
                <a:solidFill>
                  <a:srgbClr val="060087"/>
                </a:solidFill>
                <a:latin typeface="Monaco" charset="0"/>
              </a:rPr>
              <a:t>        </a:t>
            </a:r>
            <a:r>
              <a:rPr lang="da-DK" sz="1400" dirty="0" smtClean="0">
                <a:solidFill>
                  <a:srgbClr val="000000"/>
                </a:solidFill>
                <a:latin typeface="Monaco" charset="0"/>
              </a:rPr>
              <a:t>eAmt3</a:t>
            </a:r>
            <a:r>
              <a:rPr lang="da-DK" sz="1400" dirty="0" smtClean="0">
                <a:solidFill>
                  <a:srgbClr val="060087"/>
                </a:solidFill>
                <a:latin typeface="Monaco" charset="0"/>
              </a:rPr>
              <a:t> = (</a:t>
            </a:r>
            <a:r>
              <a:rPr lang="da-DK" sz="1400" dirty="0" err="1" smtClean="0">
                <a:solidFill>
                  <a:srgbClr val="000000"/>
                </a:solidFill>
                <a:latin typeface="Monaco" charset="0"/>
              </a:rPr>
              <a:t>bAmt</a:t>
            </a:r>
            <a:r>
              <a:rPr lang="da-DK" sz="1400" dirty="0" smtClean="0">
                <a:solidFill>
                  <a:srgbClr val="060087"/>
                </a:solidFill>
                <a:latin typeface="Monaco" charset="0"/>
              </a:rPr>
              <a:t>*</a:t>
            </a:r>
            <a:r>
              <a:rPr lang="da-DK" sz="1400" dirty="0" smtClean="0">
                <a:solidFill>
                  <a:srgbClr val="000000"/>
                </a:solidFill>
                <a:latin typeface="Monaco" charset="0"/>
              </a:rPr>
              <a:t>k</a:t>
            </a:r>
            <a:r>
              <a:rPr lang="da-DK" sz="1400" dirty="0" smtClean="0">
                <a:solidFill>
                  <a:srgbClr val="060087"/>
                </a:solidFill>
                <a:latin typeface="Monaco" charset="0"/>
              </a:rPr>
              <a:t>/</a:t>
            </a:r>
            <a:r>
              <a:rPr lang="da-DK" sz="1400" dirty="0" smtClean="0">
                <a:solidFill>
                  <a:srgbClr val="0B4213"/>
                </a:solidFill>
                <a:latin typeface="Monaco" charset="0"/>
              </a:rPr>
              <a:t>100</a:t>
            </a:r>
            <a:r>
              <a:rPr lang="da-DK" sz="1400" dirty="0" smtClean="0">
                <a:solidFill>
                  <a:srgbClr val="060087"/>
                </a:solidFill>
                <a:latin typeface="Monaco" charset="0"/>
              </a:rPr>
              <a:t>) * (</a:t>
            </a:r>
            <a:r>
              <a:rPr lang="da-DK" sz="1400" dirty="0" smtClean="0">
                <a:solidFill>
                  <a:srgbClr val="0B4213"/>
                </a:solidFill>
                <a:latin typeface="Monaco" charset="0"/>
              </a:rPr>
              <a:t>1</a:t>
            </a:r>
            <a:r>
              <a:rPr lang="da-DK" sz="1400" dirty="0" smtClean="0">
                <a:solidFill>
                  <a:srgbClr val="060087"/>
                </a:solidFill>
                <a:latin typeface="Monaco" charset="0"/>
              </a:rPr>
              <a:t> + </a:t>
            </a:r>
            <a:r>
              <a:rPr lang="da-DK" sz="1400" dirty="0" err="1" smtClean="0">
                <a:solidFill>
                  <a:srgbClr val="000000"/>
                </a:solidFill>
                <a:latin typeface="Monaco" charset="0"/>
              </a:rPr>
              <a:t>rECoin</a:t>
            </a:r>
            <a:r>
              <a:rPr lang="da-DK" sz="1400" dirty="0" smtClean="0">
                <a:solidFill>
                  <a:srgbClr val="060087"/>
                </a:solidFill>
                <a:latin typeface="Monaco" charset="0"/>
              </a:rPr>
              <a:t>)</a:t>
            </a:r>
          </a:p>
          <a:p>
            <a:r>
              <a:rPr lang="da-DK" sz="1400" dirty="0" smtClean="0">
                <a:solidFill>
                  <a:srgbClr val="060087"/>
                </a:solidFill>
                <a:latin typeface="Monaco" charset="0"/>
              </a:rPr>
              <a:t>        </a:t>
            </a:r>
            <a:r>
              <a:rPr lang="da-DK" sz="1400" dirty="0" err="1" smtClean="0">
                <a:solidFill>
                  <a:srgbClr val="000000"/>
                </a:solidFill>
                <a:latin typeface="Monaco" charset="0"/>
              </a:rPr>
              <a:t>eAmtFinal</a:t>
            </a:r>
            <a:r>
              <a:rPr lang="da-DK" sz="1400" dirty="0" smtClean="0">
                <a:solidFill>
                  <a:srgbClr val="060087"/>
                </a:solidFill>
                <a:latin typeface="Monaco" charset="0"/>
              </a:rPr>
              <a:t>= </a:t>
            </a:r>
            <a:r>
              <a:rPr lang="da-DK" sz="1400" dirty="0" smtClean="0">
                <a:solidFill>
                  <a:srgbClr val="000000"/>
                </a:solidFill>
                <a:latin typeface="Monaco" charset="0"/>
              </a:rPr>
              <a:t>eAmt1</a:t>
            </a:r>
            <a:r>
              <a:rPr lang="da-DK" sz="1400" dirty="0" smtClean="0">
                <a:solidFill>
                  <a:srgbClr val="060087"/>
                </a:solidFill>
                <a:latin typeface="Monaco" charset="0"/>
              </a:rPr>
              <a:t>+</a:t>
            </a:r>
            <a:r>
              <a:rPr lang="da-DK" sz="1400" dirty="0" smtClean="0">
                <a:solidFill>
                  <a:srgbClr val="000000"/>
                </a:solidFill>
                <a:latin typeface="Monaco" charset="0"/>
              </a:rPr>
              <a:t>eAmt2</a:t>
            </a:r>
            <a:r>
              <a:rPr lang="da-DK" sz="1400" dirty="0" smtClean="0">
                <a:solidFill>
                  <a:srgbClr val="060087"/>
                </a:solidFill>
                <a:latin typeface="Monaco" charset="0"/>
              </a:rPr>
              <a:t>+</a:t>
            </a:r>
            <a:r>
              <a:rPr lang="da-DK" sz="1400" dirty="0" smtClean="0">
                <a:solidFill>
                  <a:srgbClr val="000000"/>
                </a:solidFill>
                <a:latin typeface="Monaco" charset="0"/>
              </a:rPr>
              <a:t>eAmt3</a:t>
            </a:r>
            <a:endParaRPr lang="da-DK" sz="1400" dirty="0" smtClean="0">
              <a:solidFill>
                <a:srgbClr val="060087"/>
              </a:solidFill>
              <a:latin typeface="Monaco" charset="0"/>
            </a:endParaRPr>
          </a:p>
          <a:p>
            <a:r>
              <a:rPr lang="da-DK" sz="800" dirty="0" smtClean="0">
                <a:solidFill>
                  <a:srgbClr val="060087"/>
                </a:solidFill>
                <a:latin typeface="Monaco" charset="0"/>
              </a:rPr>
              <a:t>        </a:t>
            </a:r>
            <a:endParaRPr lang="en-US" sz="800" dirty="0" smtClean="0">
              <a:solidFill>
                <a:srgbClr val="060087"/>
              </a:solidFill>
              <a:latin typeface="Monaco" charset="0"/>
            </a:endParaRPr>
          </a:p>
        </p:txBody>
      </p:sp>
      <p:sp>
        <p:nvSpPr>
          <p:cNvPr id="3" name="Rectangle 2"/>
          <p:cNvSpPr/>
          <p:nvPr/>
        </p:nvSpPr>
        <p:spPr>
          <a:xfrm>
            <a:off x="6096000" y="551433"/>
            <a:ext cx="6096000" cy="5909310"/>
          </a:xfrm>
          <a:prstGeom prst="rect">
            <a:avLst/>
          </a:prstGeom>
        </p:spPr>
        <p:txBody>
          <a:bodyPr>
            <a:spAutoFit/>
          </a:bodyPr>
          <a:lstStyle/>
          <a:p>
            <a:endParaRPr lang="da-DK" sz="1400" dirty="0" smtClean="0">
              <a:solidFill>
                <a:srgbClr val="060087"/>
              </a:solidFill>
              <a:latin typeface="Monaco" charset="0"/>
            </a:endParaRPr>
          </a:p>
          <a:p>
            <a:r>
              <a:rPr lang="da-DK" sz="1400" dirty="0" smtClean="0">
                <a:solidFill>
                  <a:srgbClr val="060087"/>
                </a:solidFill>
                <a:latin typeface="Monaco" charset="0"/>
              </a:rPr>
              <a:t>      </a:t>
            </a:r>
            <a:r>
              <a:rPr lang="da-DK" sz="1400" dirty="0" err="1" smtClean="0">
                <a:solidFill>
                  <a:srgbClr val="000000"/>
                </a:solidFill>
                <a:latin typeface="Monaco" charset="0"/>
              </a:rPr>
              <a:t>mean_eAmtFinal</a:t>
            </a:r>
            <a:r>
              <a:rPr lang="da-DK" sz="1400" dirty="0" smtClean="0">
                <a:solidFill>
                  <a:srgbClr val="060087"/>
                </a:solidFill>
                <a:latin typeface="Monaco" charset="0"/>
              </a:rPr>
              <a:t> = </a:t>
            </a:r>
            <a:r>
              <a:rPr lang="da-DK" sz="1400" dirty="0" err="1" smtClean="0">
                <a:solidFill>
                  <a:srgbClr val="060087"/>
                </a:solidFill>
                <a:latin typeface="Monaco" charset="0"/>
              </a:rPr>
              <a:t>mean</a:t>
            </a:r>
            <a:r>
              <a:rPr lang="da-DK" sz="1400" dirty="0" smtClean="0">
                <a:solidFill>
                  <a:srgbClr val="060087"/>
                </a:solidFill>
                <a:latin typeface="Monaco" charset="0"/>
              </a:rPr>
              <a:t>(</a:t>
            </a:r>
            <a:r>
              <a:rPr lang="da-DK" sz="1400" dirty="0" err="1" smtClean="0">
                <a:solidFill>
                  <a:srgbClr val="000000"/>
                </a:solidFill>
                <a:latin typeface="Monaco" charset="0"/>
              </a:rPr>
              <a:t>eAmt</a:t>
            </a:r>
            <a:r>
              <a:rPr lang="da-DK" sz="1400" dirty="0" err="1" smtClean="0">
                <a:solidFill>
                  <a:srgbClr val="060087"/>
                </a:solidFill>
                <a:latin typeface="Monaco" charset="0"/>
              </a:rPr>
              <a:t>$</a:t>
            </a:r>
            <a:r>
              <a:rPr lang="da-DK" sz="1400" dirty="0" err="1" smtClean="0">
                <a:solidFill>
                  <a:srgbClr val="000000"/>
                </a:solidFill>
                <a:latin typeface="Monaco" charset="0"/>
              </a:rPr>
              <a:t>eAmtFinal</a:t>
            </a:r>
            <a:r>
              <a:rPr lang="da-DK" sz="1400" dirty="0" smtClean="0">
                <a:solidFill>
                  <a:srgbClr val="060087"/>
                </a:solidFill>
                <a:latin typeface="Monaco" charset="0"/>
              </a:rPr>
              <a:t>)  </a:t>
            </a:r>
          </a:p>
          <a:p>
            <a:r>
              <a:rPr lang="da-DK" sz="1400" dirty="0" smtClean="0">
                <a:solidFill>
                  <a:srgbClr val="060087"/>
                </a:solidFill>
                <a:latin typeface="Monaco" charset="0"/>
              </a:rPr>
              <a:t>      </a:t>
            </a:r>
            <a:r>
              <a:rPr lang="da-DK" sz="1400" dirty="0" smtClean="0">
                <a:solidFill>
                  <a:srgbClr val="000000"/>
                </a:solidFill>
                <a:latin typeface="Monaco" charset="0"/>
              </a:rPr>
              <a:t>mean_eAmt1</a:t>
            </a:r>
            <a:r>
              <a:rPr lang="da-DK" sz="1400" dirty="0" smtClean="0">
                <a:solidFill>
                  <a:srgbClr val="060087"/>
                </a:solidFill>
                <a:latin typeface="Monaco" charset="0"/>
              </a:rPr>
              <a:t>= </a:t>
            </a:r>
            <a:r>
              <a:rPr lang="da-DK" sz="1400" dirty="0" err="1" smtClean="0">
                <a:solidFill>
                  <a:srgbClr val="060087"/>
                </a:solidFill>
                <a:latin typeface="Monaco" charset="0"/>
              </a:rPr>
              <a:t>mean</a:t>
            </a:r>
            <a:r>
              <a:rPr lang="da-DK" sz="1400" dirty="0" smtClean="0">
                <a:solidFill>
                  <a:srgbClr val="060087"/>
                </a:solidFill>
                <a:latin typeface="Monaco" charset="0"/>
              </a:rPr>
              <a:t>(</a:t>
            </a:r>
            <a:r>
              <a:rPr lang="da-DK" sz="1400" dirty="0" smtClean="0">
                <a:solidFill>
                  <a:srgbClr val="000000"/>
                </a:solidFill>
                <a:latin typeface="Monaco" charset="0"/>
              </a:rPr>
              <a:t>eAmt</a:t>
            </a:r>
            <a:r>
              <a:rPr lang="da-DK" sz="1400" dirty="0" smtClean="0">
                <a:solidFill>
                  <a:srgbClr val="060087"/>
                </a:solidFill>
                <a:latin typeface="Monaco" charset="0"/>
              </a:rPr>
              <a:t>$</a:t>
            </a:r>
            <a:r>
              <a:rPr lang="da-DK" sz="1400" dirty="0" smtClean="0">
                <a:solidFill>
                  <a:srgbClr val="000000"/>
                </a:solidFill>
                <a:latin typeface="Monaco" charset="0"/>
              </a:rPr>
              <a:t>eAmt1</a:t>
            </a:r>
            <a:r>
              <a:rPr lang="da-DK" sz="1400" dirty="0" smtClean="0">
                <a:solidFill>
                  <a:srgbClr val="060087"/>
                </a:solidFill>
                <a:latin typeface="Monaco" charset="0"/>
              </a:rPr>
              <a:t>)</a:t>
            </a:r>
          </a:p>
          <a:p>
            <a:r>
              <a:rPr lang="da-DK" sz="1400" dirty="0" smtClean="0">
                <a:solidFill>
                  <a:srgbClr val="060087"/>
                </a:solidFill>
                <a:latin typeface="Monaco" charset="0"/>
              </a:rPr>
              <a:t>      </a:t>
            </a:r>
            <a:r>
              <a:rPr lang="da-DK" sz="1400" dirty="0" smtClean="0">
                <a:solidFill>
                  <a:srgbClr val="000000"/>
                </a:solidFill>
                <a:latin typeface="Monaco" charset="0"/>
              </a:rPr>
              <a:t>mean_eAmt2</a:t>
            </a:r>
            <a:r>
              <a:rPr lang="da-DK" sz="1400" dirty="0" smtClean="0">
                <a:solidFill>
                  <a:srgbClr val="060087"/>
                </a:solidFill>
                <a:latin typeface="Monaco" charset="0"/>
              </a:rPr>
              <a:t>= </a:t>
            </a:r>
            <a:r>
              <a:rPr lang="da-DK" sz="1400" dirty="0" err="1" smtClean="0">
                <a:solidFill>
                  <a:srgbClr val="060087"/>
                </a:solidFill>
                <a:latin typeface="Monaco" charset="0"/>
              </a:rPr>
              <a:t>mean</a:t>
            </a:r>
            <a:r>
              <a:rPr lang="da-DK" sz="1400" dirty="0" smtClean="0">
                <a:solidFill>
                  <a:srgbClr val="060087"/>
                </a:solidFill>
                <a:latin typeface="Monaco" charset="0"/>
              </a:rPr>
              <a:t>(</a:t>
            </a:r>
            <a:r>
              <a:rPr lang="da-DK" sz="1400" dirty="0" smtClean="0">
                <a:solidFill>
                  <a:srgbClr val="000000"/>
                </a:solidFill>
                <a:latin typeface="Monaco" charset="0"/>
              </a:rPr>
              <a:t>eAmt</a:t>
            </a:r>
            <a:r>
              <a:rPr lang="da-DK" sz="1400" dirty="0" smtClean="0">
                <a:solidFill>
                  <a:srgbClr val="060087"/>
                </a:solidFill>
                <a:latin typeface="Monaco" charset="0"/>
              </a:rPr>
              <a:t>$</a:t>
            </a:r>
            <a:r>
              <a:rPr lang="da-DK" sz="1400" dirty="0" smtClean="0">
                <a:solidFill>
                  <a:srgbClr val="000000"/>
                </a:solidFill>
                <a:latin typeface="Monaco" charset="0"/>
              </a:rPr>
              <a:t>eAmt2</a:t>
            </a:r>
            <a:r>
              <a:rPr lang="da-DK" sz="1400" dirty="0" smtClean="0">
                <a:solidFill>
                  <a:srgbClr val="060087"/>
                </a:solidFill>
                <a:latin typeface="Monaco" charset="0"/>
              </a:rPr>
              <a:t>)</a:t>
            </a:r>
          </a:p>
          <a:p>
            <a:r>
              <a:rPr lang="da-DK" sz="1400" dirty="0" smtClean="0">
                <a:solidFill>
                  <a:srgbClr val="060087"/>
                </a:solidFill>
                <a:latin typeface="Monaco" charset="0"/>
              </a:rPr>
              <a:t>      </a:t>
            </a:r>
            <a:r>
              <a:rPr lang="da-DK" sz="1400" dirty="0" smtClean="0">
                <a:solidFill>
                  <a:srgbClr val="000000"/>
                </a:solidFill>
                <a:latin typeface="Monaco" charset="0"/>
              </a:rPr>
              <a:t>mean_eAmt3</a:t>
            </a:r>
            <a:r>
              <a:rPr lang="da-DK" sz="1400" dirty="0" smtClean="0">
                <a:solidFill>
                  <a:srgbClr val="060087"/>
                </a:solidFill>
                <a:latin typeface="Monaco" charset="0"/>
              </a:rPr>
              <a:t>=</a:t>
            </a:r>
            <a:r>
              <a:rPr lang="da-DK" sz="1400" dirty="0" err="1" smtClean="0">
                <a:solidFill>
                  <a:srgbClr val="060087"/>
                </a:solidFill>
                <a:latin typeface="Monaco" charset="0"/>
              </a:rPr>
              <a:t>mean</a:t>
            </a:r>
            <a:r>
              <a:rPr lang="da-DK" sz="1400" dirty="0" smtClean="0">
                <a:solidFill>
                  <a:srgbClr val="060087"/>
                </a:solidFill>
                <a:latin typeface="Monaco" charset="0"/>
              </a:rPr>
              <a:t>(</a:t>
            </a:r>
            <a:r>
              <a:rPr lang="da-DK" sz="1400" dirty="0" smtClean="0">
                <a:solidFill>
                  <a:srgbClr val="000000"/>
                </a:solidFill>
                <a:latin typeface="Monaco" charset="0"/>
              </a:rPr>
              <a:t>eAmt</a:t>
            </a:r>
            <a:r>
              <a:rPr lang="da-DK" sz="1400" dirty="0" smtClean="0">
                <a:solidFill>
                  <a:srgbClr val="060087"/>
                </a:solidFill>
                <a:latin typeface="Monaco" charset="0"/>
              </a:rPr>
              <a:t>$</a:t>
            </a:r>
            <a:r>
              <a:rPr lang="da-DK" sz="1400" dirty="0" smtClean="0">
                <a:solidFill>
                  <a:srgbClr val="000000"/>
                </a:solidFill>
                <a:latin typeface="Monaco" charset="0"/>
              </a:rPr>
              <a:t>eAmt3</a:t>
            </a:r>
            <a:r>
              <a:rPr lang="da-DK" sz="1400" dirty="0" smtClean="0">
                <a:solidFill>
                  <a:srgbClr val="060087"/>
                </a:solidFill>
                <a:latin typeface="Monaco" charset="0"/>
              </a:rPr>
              <a:t>)</a:t>
            </a:r>
          </a:p>
          <a:p>
            <a:r>
              <a:rPr lang="da-DK" sz="1400" dirty="0" smtClean="0">
                <a:solidFill>
                  <a:srgbClr val="060087"/>
                </a:solidFill>
                <a:latin typeface="Monaco" charset="0"/>
              </a:rPr>
              <a:t>      </a:t>
            </a:r>
          </a:p>
          <a:p>
            <a:r>
              <a:rPr lang="es-ES_tradnl" sz="1400" dirty="0" smtClean="0">
                <a:solidFill>
                  <a:srgbClr val="060087"/>
                </a:solidFill>
                <a:latin typeface="Monaco" charset="0"/>
              </a:rPr>
              <a:t>      </a:t>
            </a:r>
            <a:r>
              <a:rPr lang="es-ES_tradnl" sz="1400" dirty="0" err="1" smtClean="0">
                <a:solidFill>
                  <a:srgbClr val="000000"/>
                </a:solidFill>
                <a:latin typeface="Monaco" charset="0"/>
              </a:rPr>
              <a:t>lastDay</a:t>
            </a:r>
            <a:r>
              <a:rPr lang="es-ES_tradnl" sz="1400" dirty="0" smtClean="0">
                <a:solidFill>
                  <a:srgbClr val="060087"/>
                </a:solidFill>
                <a:latin typeface="Monaco" charset="0"/>
              </a:rPr>
              <a:t>=</a:t>
            </a:r>
            <a:r>
              <a:rPr lang="es-ES_tradnl" sz="1400" dirty="0" smtClean="0">
                <a:solidFill>
                  <a:srgbClr val="000000"/>
                </a:solidFill>
                <a:latin typeface="Monaco" charset="0"/>
              </a:rPr>
              <a:t>d</a:t>
            </a:r>
            <a:endParaRPr lang="es-ES_tradnl" sz="1400" dirty="0" smtClean="0">
              <a:solidFill>
                <a:srgbClr val="060087"/>
              </a:solidFill>
              <a:latin typeface="Monaco" charset="0"/>
            </a:endParaRPr>
          </a:p>
          <a:p>
            <a:r>
              <a:rPr lang="es-ES_tradnl" sz="1400" dirty="0" smtClean="0">
                <a:solidFill>
                  <a:srgbClr val="060087"/>
                </a:solidFill>
                <a:latin typeface="Monaco" charset="0"/>
              </a:rPr>
              <a:t>      </a:t>
            </a:r>
            <a:r>
              <a:rPr lang="es-ES_tradnl" sz="1400" dirty="0" err="1" smtClean="0">
                <a:solidFill>
                  <a:srgbClr val="000000"/>
                </a:solidFill>
                <a:latin typeface="Monaco" charset="0"/>
              </a:rPr>
              <a:t>investment</a:t>
            </a:r>
            <a:r>
              <a:rPr lang="es-ES_tradnl" sz="1400" dirty="0" smtClean="0">
                <a:solidFill>
                  <a:srgbClr val="060087"/>
                </a:solidFill>
                <a:latin typeface="Monaco" charset="0"/>
              </a:rPr>
              <a:t>=</a:t>
            </a:r>
            <a:r>
              <a:rPr lang="es-ES_tradnl" sz="1400" dirty="0" err="1" smtClean="0">
                <a:solidFill>
                  <a:srgbClr val="060087"/>
                </a:solidFill>
                <a:latin typeface="Monaco" charset="0"/>
              </a:rPr>
              <a:t>rbind</a:t>
            </a:r>
            <a:r>
              <a:rPr lang="es-ES_tradnl" sz="1400" dirty="0" smtClean="0">
                <a:solidFill>
                  <a:srgbClr val="060087"/>
                </a:solidFill>
                <a:latin typeface="Monaco" charset="0"/>
              </a:rPr>
              <a:t>(</a:t>
            </a:r>
            <a:r>
              <a:rPr lang="es-ES_tradnl" sz="1400" dirty="0" err="1" smtClean="0">
                <a:solidFill>
                  <a:srgbClr val="000000"/>
                </a:solidFill>
                <a:latin typeface="Monaco" charset="0"/>
              </a:rPr>
              <a:t>investment</a:t>
            </a:r>
            <a:r>
              <a:rPr lang="es-ES_tradnl" sz="1400" dirty="0" err="1" smtClean="0">
                <a:solidFill>
                  <a:srgbClr val="060087"/>
                </a:solidFill>
                <a:latin typeface="Monaco" charset="0"/>
              </a:rPr>
              <a:t>,data.frame</a:t>
            </a:r>
            <a:r>
              <a:rPr lang="es-ES_tradnl" sz="1400" dirty="0" smtClean="0">
                <a:solidFill>
                  <a:srgbClr val="060087"/>
                </a:solidFill>
                <a:latin typeface="Monaco" charset="0"/>
              </a:rPr>
              <a:t>(</a:t>
            </a:r>
            <a:r>
              <a:rPr lang="es-ES_tradnl" sz="1400" dirty="0" err="1" smtClean="0">
                <a:solidFill>
                  <a:srgbClr val="000000"/>
                </a:solidFill>
                <a:latin typeface="Monaco" charset="0"/>
              </a:rPr>
              <a:t>day</a:t>
            </a:r>
            <a:r>
              <a:rPr lang="es-ES_tradnl" sz="1400" dirty="0" smtClean="0">
                <a:solidFill>
                  <a:srgbClr val="060087"/>
                </a:solidFill>
                <a:latin typeface="Monaco" charset="0"/>
              </a:rPr>
              <a:t>=</a:t>
            </a:r>
            <a:r>
              <a:rPr lang="es-ES_tradnl" sz="1400" dirty="0" err="1" smtClean="0">
                <a:solidFill>
                  <a:srgbClr val="000000"/>
                </a:solidFill>
                <a:latin typeface="Monaco" charset="0"/>
              </a:rPr>
              <a:t>d</a:t>
            </a:r>
            <a:r>
              <a:rPr lang="es-ES_tradnl" sz="1400" dirty="0" err="1" smtClean="0">
                <a:solidFill>
                  <a:srgbClr val="060087"/>
                </a:solidFill>
                <a:latin typeface="Monaco" charset="0"/>
              </a:rPr>
              <a:t>,</a:t>
            </a:r>
            <a:r>
              <a:rPr lang="es-ES_tradnl" sz="1400" dirty="0" err="1" smtClean="0">
                <a:solidFill>
                  <a:srgbClr val="000000"/>
                </a:solidFill>
                <a:latin typeface="Monaco" charset="0"/>
              </a:rPr>
              <a:t>PercentBitCoin</a:t>
            </a:r>
            <a:r>
              <a:rPr lang="es-ES_tradnl" sz="1400" dirty="0" smtClean="0">
                <a:solidFill>
                  <a:srgbClr val="060087"/>
                </a:solidFill>
                <a:latin typeface="Monaco" charset="0"/>
              </a:rPr>
              <a:t>=</a:t>
            </a:r>
            <a:r>
              <a:rPr lang="es-ES_tradnl" sz="1400" dirty="0" smtClean="0">
                <a:solidFill>
                  <a:srgbClr val="000000"/>
                </a:solidFill>
                <a:latin typeface="Monaco" charset="0"/>
              </a:rPr>
              <a:t>i</a:t>
            </a:r>
            <a:r>
              <a:rPr lang="es-ES_tradnl" sz="1400" dirty="0" smtClean="0">
                <a:solidFill>
                  <a:srgbClr val="060087"/>
                </a:solidFill>
                <a:latin typeface="Monaco" charset="0"/>
              </a:rPr>
              <a:t>/</a:t>
            </a:r>
            <a:r>
              <a:rPr lang="es-ES_tradnl" sz="1400" dirty="0" smtClean="0">
                <a:solidFill>
                  <a:srgbClr val="0B4213"/>
                </a:solidFill>
                <a:latin typeface="Monaco" charset="0"/>
              </a:rPr>
              <a:t>100</a:t>
            </a:r>
            <a:r>
              <a:rPr lang="es-ES_tradnl" sz="1400" dirty="0" smtClean="0">
                <a:solidFill>
                  <a:srgbClr val="060087"/>
                </a:solidFill>
                <a:latin typeface="Monaco" charset="0"/>
              </a:rPr>
              <a:t>,</a:t>
            </a:r>
            <a:r>
              <a:rPr lang="es-ES_tradnl" sz="1400" dirty="0" smtClean="0">
                <a:solidFill>
                  <a:srgbClr val="000000"/>
                </a:solidFill>
                <a:latin typeface="Monaco" charset="0"/>
              </a:rPr>
              <a:t>PercentLiteCoin</a:t>
            </a:r>
            <a:r>
              <a:rPr lang="es-ES_tradnl" sz="1400" dirty="0" smtClean="0">
                <a:solidFill>
                  <a:srgbClr val="060087"/>
                </a:solidFill>
                <a:latin typeface="Monaco" charset="0"/>
              </a:rPr>
              <a:t>=</a:t>
            </a:r>
            <a:r>
              <a:rPr lang="es-ES_tradnl" sz="1400" dirty="0" smtClean="0">
                <a:solidFill>
                  <a:srgbClr val="000000"/>
                </a:solidFill>
                <a:latin typeface="Monaco" charset="0"/>
              </a:rPr>
              <a:t>j</a:t>
            </a:r>
            <a:r>
              <a:rPr lang="es-ES_tradnl" sz="1400" dirty="0" smtClean="0">
                <a:solidFill>
                  <a:srgbClr val="060087"/>
                </a:solidFill>
                <a:latin typeface="Monaco" charset="0"/>
              </a:rPr>
              <a:t>/</a:t>
            </a:r>
            <a:r>
              <a:rPr lang="es-ES_tradnl" sz="1400" dirty="0" smtClean="0">
                <a:solidFill>
                  <a:srgbClr val="0B4213"/>
                </a:solidFill>
                <a:latin typeface="Monaco" charset="0"/>
              </a:rPr>
              <a:t>100</a:t>
            </a:r>
            <a:r>
              <a:rPr lang="es-ES_tradnl" sz="1400" dirty="0" smtClean="0">
                <a:solidFill>
                  <a:srgbClr val="060087"/>
                </a:solidFill>
                <a:latin typeface="Monaco" charset="0"/>
              </a:rPr>
              <a:t>, </a:t>
            </a:r>
          </a:p>
          <a:p>
            <a:r>
              <a:rPr lang="en-US" sz="1400" dirty="0" smtClean="0">
                <a:solidFill>
                  <a:srgbClr val="060087"/>
                </a:solidFill>
                <a:latin typeface="Monaco" charset="0"/>
              </a:rPr>
              <a:t>                                             </a:t>
            </a:r>
            <a:r>
              <a:rPr lang="en-US" sz="1400" dirty="0" err="1" smtClean="0">
                <a:solidFill>
                  <a:srgbClr val="000000"/>
                </a:solidFill>
                <a:latin typeface="Monaco" charset="0"/>
              </a:rPr>
              <a:t>PercentRippleCoin</a:t>
            </a:r>
            <a:r>
              <a:rPr lang="en-US" sz="1400" dirty="0" smtClean="0">
                <a:solidFill>
                  <a:srgbClr val="060087"/>
                </a:solidFill>
                <a:latin typeface="Monaco" charset="0"/>
              </a:rPr>
              <a:t>=(</a:t>
            </a:r>
            <a:r>
              <a:rPr lang="en-US" sz="1400" dirty="0" smtClean="0">
                <a:solidFill>
                  <a:srgbClr val="0B4213"/>
                </a:solidFill>
                <a:latin typeface="Monaco" charset="0"/>
              </a:rPr>
              <a:t>100</a:t>
            </a:r>
            <a:r>
              <a:rPr lang="en-US" sz="1400" dirty="0" smtClean="0">
                <a:solidFill>
                  <a:srgbClr val="060087"/>
                </a:solidFill>
                <a:latin typeface="Monaco" charset="0"/>
              </a:rPr>
              <a:t>-</a:t>
            </a:r>
            <a:r>
              <a:rPr lang="en-US" sz="1400" dirty="0" smtClean="0">
                <a:solidFill>
                  <a:srgbClr val="000000"/>
                </a:solidFill>
                <a:latin typeface="Monaco" charset="0"/>
              </a:rPr>
              <a:t>j</a:t>
            </a:r>
            <a:r>
              <a:rPr lang="en-US" sz="1400" dirty="0" smtClean="0">
                <a:solidFill>
                  <a:srgbClr val="060087"/>
                </a:solidFill>
                <a:latin typeface="Monaco" charset="0"/>
              </a:rPr>
              <a:t>-</a:t>
            </a:r>
            <a:r>
              <a:rPr lang="en-US" sz="1400" dirty="0" smtClean="0">
                <a:solidFill>
                  <a:srgbClr val="000000"/>
                </a:solidFill>
                <a:latin typeface="Monaco" charset="0"/>
              </a:rPr>
              <a:t>i</a:t>
            </a:r>
            <a:r>
              <a:rPr lang="en-US" sz="1400" dirty="0" smtClean="0">
                <a:solidFill>
                  <a:srgbClr val="060087"/>
                </a:solidFill>
                <a:latin typeface="Monaco" charset="0"/>
              </a:rPr>
              <a:t>)/</a:t>
            </a:r>
            <a:r>
              <a:rPr lang="en-US" sz="1400" dirty="0" smtClean="0">
                <a:solidFill>
                  <a:srgbClr val="0B4213"/>
                </a:solidFill>
                <a:latin typeface="Monaco" charset="0"/>
              </a:rPr>
              <a:t>100</a:t>
            </a:r>
            <a:r>
              <a:rPr lang="en-US" sz="1400" dirty="0" smtClean="0">
                <a:solidFill>
                  <a:srgbClr val="060087"/>
                </a:solidFill>
                <a:latin typeface="Monaco" charset="0"/>
              </a:rPr>
              <a:t>, </a:t>
            </a:r>
            <a:r>
              <a:rPr lang="en-US" sz="1400" dirty="0" smtClean="0">
                <a:solidFill>
                  <a:srgbClr val="000000"/>
                </a:solidFill>
                <a:latin typeface="Monaco" charset="0"/>
              </a:rPr>
              <a:t>eAmt1</a:t>
            </a:r>
            <a:r>
              <a:rPr lang="en-US" sz="1400" dirty="0" smtClean="0">
                <a:solidFill>
                  <a:srgbClr val="060087"/>
                </a:solidFill>
                <a:latin typeface="Monaco" charset="0"/>
              </a:rPr>
              <a:t> = </a:t>
            </a:r>
            <a:r>
              <a:rPr lang="en-US" sz="1400" dirty="0" smtClean="0">
                <a:solidFill>
                  <a:srgbClr val="000000"/>
                </a:solidFill>
                <a:latin typeface="Monaco" charset="0"/>
              </a:rPr>
              <a:t>mean_eAmt1</a:t>
            </a:r>
            <a:r>
              <a:rPr lang="en-US" sz="1400" dirty="0" smtClean="0">
                <a:solidFill>
                  <a:srgbClr val="060087"/>
                </a:solidFill>
                <a:latin typeface="Monaco" charset="0"/>
              </a:rPr>
              <a:t>, </a:t>
            </a:r>
            <a:r>
              <a:rPr lang="en-US" sz="1400" dirty="0" smtClean="0">
                <a:solidFill>
                  <a:srgbClr val="000000"/>
                </a:solidFill>
                <a:latin typeface="Monaco" charset="0"/>
              </a:rPr>
              <a:t>eAmt2</a:t>
            </a:r>
            <a:r>
              <a:rPr lang="en-US" sz="1400" dirty="0" smtClean="0">
                <a:solidFill>
                  <a:srgbClr val="060087"/>
                </a:solidFill>
                <a:latin typeface="Monaco" charset="0"/>
              </a:rPr>
              <a:t> = </a:t>
            </a:r>
            <a:r>
              <a:rPr lang="en-US" sz="1400" dirty="0" smtClean="0">
                <a:solidFill>
                  <a:srgbClr val="000000"/>
                </a:solidFill>
                <a:latin typeface="Monaco" charset="0"/>
              </a:rPr>
              <a:t>mean_eAmt2</a:t>
            </a:r>
            <a:r>
              <a:rPr lang="en-US" sz="1400" dirty="0" smtClean="0">
                <a:solidFill>
                  <a:srgbClr val="060087"/>
                </a:solidFill>
                <a:latin typeface="Monaco" charset="0"/>
              </a:rPr>
              <a:t>,</a:t>
            </a:r>
          </a:p>
          <a:p>
            <a:r>
              <a:rPr lang="en-US" sz="1400" dirty="0" smtClean="0">
                <a:solidFill>
                  <a:srgbClr val="060087"/>
                </a:solidFill>
                <a:latin typeface="Monaco" charset="0"/>
              </a:rPr>
              <a:t>                                             </a:t>
            </a:r>
            <a:r>
              <a:rPr lang="en-US" sz="1400" dirty="0" smtClean="0">
                <a:solidFill>
                  <a:srgbClr val="000000"/>
                </a:solidFill>
                <a:latin typeface="Monaco" charset="0"/>
              </a:rPr>
              <a:t>eAmt3</a:t>
            </a:r>
            <a:r>
              <a:rPr lang="en-US" sz="1400" dirty="0" smtClean="0">
                <a:solidFill>
                  <a:srgbClr val="060087"/>
                </a:solidFill>
                <a:latin typeface="Monaco" charset="0"/>
              </a:rPr>
              <a:t> = </a:t>
            </a:r>
            <a:r>
              <a:rPr lang="en-US" sz="1400" dirty="0" smtClean="0">
                <a:solidFill>
                  <a:srgbClr val="000000"/>
                </a:solidFill>
                <a:latin typeface="Monaco" charset="0"/>
              </a:rPr>
              <a:t>mean_eAmt3</a:t>
            </a:r>
            <a:r>
              <a:rPr lang="en-US" sz="1400" dirty="0" smtClean="0">
                <a:solidFill>
                  <a:srgbClr val="060087"/>
                </a:solidFill>
                <a:latin typeface="Monaco" charset="0"/>
              </a:rPr>
              <a:t>, </a:t>
            </a:r>
            <a:r>
              <a:rPr lang="en-US" sz="1400" dirty="0" err="1" smtClean="0">
                <a:solidFill>
                  <a:srgbClr val="000000"/>
                </a:solidFill>
                <a:latin typeface="Monaco" charset="0"/>
              </a:rPr>
              <a:t>eAmtFinal</a:t>
            </a:r>
            <a:r>
              <a:rPr lang="en-US" sz="1400" dirty="0" smtClean="0">
                <a:solidFill>
                  <a:srgbClr val="060087"/>
                </a:solidFill>
                <a:latin typeface="Monaco" charset="0"/>
              </a:rPr>
              <a:t>= </a:t>
            </a:r>
            <a:r>
              <a:rPr lang="en-US" sz="1400" dirty="0" err="1" smtClean="0">
                <a:solidFill>
                  <a:srgbClr val="000000"/>
                </a:solidFill>
                <a:latin typeface="Monaco" charset="0"/>
              </a:rPr>
              <a:t>mean_eAmtFinal</a:t>
            </a:r>
            <a:r>
              <a:rPr lang="en-US" sz="1400" dirty="0" smtClean="0">
                <a:solidFill>
                  <a:srgbClr val="060087"/>
                </a:solidFill>
                <a:latin typeface="Monaco" charset="0"/>
              </a:rPr>
              <a:t>) )</a:t>
            </a:r>
          </a:p>
          <a:p>
            <a:r>
              <a:rPr lang="en-US" sz="1400" dirty="0" smtClean="0">
                <a:solidFill>
                  <a:srgbClr val="060087"/>
                </a:solidFill>
                <a:latin typeface="Monaco" charset="0"/>
              </a:rPr>
              <a:t>    }</a:t>
            </a:r>
          </a:p>
          <a:p>
            <a:r>
              <a:rPr lang="en-US" sz="1400" dirty="0" smtClean="0">
                <a:solidFill>
                  <a:srgbClr val="060087"/>
                </a:solidFill>
                <a:latin typeface="Monaco" charset="0"/>
              </a:rPr>
              <a:t>  }</a:t>
            </a:r>
          </a:p>
          <a:p>
            <a:r>
              <a:rPr lang="en-US" sz="1400" dirty="0" smtClean="0">
                <a:solidFill>
                  <a:srgbClr val="060087"/>
                </a:solidFill>
                <a:latin typeface="Monaco" charset="0"/>
              </a:rPr>
              <a:t>}</a:t>
            </a:r>
          </a:p>
          <a:p>
            <a:r>
              <a:rPr lang="en-US" sz="1400" dirty="0" smtClean="0">
                <a:solidFill>
                  <a:srgbClr val="060087"/>
                </a:solidFill>
                <a:latin typeface="Monaco" charset="0"/>
              </a:rPr>
              <a:t>tail(</a:t>
            </a:r>
            <a:r>
              <a:rPr lang="en-US" sz="1400" dirty="0" smtClean="0">
                <a:solidFill>
                  <a:srgbClr val="000000"/>
                </a:solidFill>
                <a:latin typeface="Monaco" charset="0"/>
              </a:rPr>
              <a:t>investment</a:t>
            </a:r>
            <a:r>
              <a:rPr lang="en-US" sz="1400" dirty="0" smtClean="0">
                <a:solidFill>
                  <a:srgbClr val="060087"/>
                </a:solidFill>
                <a:latin typeface="Monaco" charset="0"/>
              </a:rPr>
              <a:t>)</a:t>
            </a:r>
          </a:p>
          <a:p>
            <a:r>
              <a:rPr lang="en-US" sz="1400" dirty="0" err="1" smtClean="0">
                <a:solidFill>
                  <a:srgbClr val="000000"/>
                </a:solidFill>
                <a:latin typeface="Monaco" charset="0"/>
              </a:rPr>
              <a:t>last_day_investment</a:t>
            </a:r>
            <a:r>
              <a:rPr lang="en-US" sz="1400" dirty="0" smtClean="0">
                <a:solidFill>
                  <a:srgbClr val="060087"/>
                </a:solidFill>
                <a:latin typeface="Monaco" charset="0"/>
              </a:rPr>
              <a:t>=subset(</a:t>
            </a:r>
            <a:r>
              <a:rPr lang="en-US" sz="1400" dirty="0" err="1" smtClean="0">
                <a:solidFill>
                  <a:srgbClr val="000000"/>
                </a:solidFill>
                <a:latin typeface="Monaco" charset="0"/>
              </a:rPr>
              <a:t>investment</a:t>
            </a:r>
            <a:r>
              <a:rPr lang="en-US" sz="1400" dirty="0" err="1" smtClean="0">
                <a:solidFill>
                  <a:srgbClr val="060087"/>
                </a:solidFill>
                <a:latin typeface="Monaco" charset="0"/>
              </a:rPr>
              <a:t>,</a:t>
            </a:r>
            <a:r>
              <a:rPr lang="en-US" sz="1400" dirty="0" err="1" smtClean="0">
                <a:solidFill>
                  <a:srgbClr val="000000"/>
                </a:solidFill>
                <a:latin typeface="Monaco" charset="0"/>
              </a:rPr>
              <a:t>investment</a:t>
            </a:r>
            <a:r>
              <a:rPr lang="en-US" sz="1400" dirty="0" err="1" smtClean="0">
                <a:solidFill>
                  <a:srgbClr val="060087"/>
                </a:solidFill>
                <a:latin typeface="Monaco" charset="0"/>
              </a:rPr>
              <a:t>$</a:t>
            </a:r>
            <a:r>
              <a:rPr lang="en-US" sz="1400" dirty="0" err="1" smtClean="0">
                <a:solidFill>
                  <a:srgbClr val="000000"/>
                </a:solidFill>
                <a:latin typeface="Monaco" charset="0"/>
              </a:rPr>
              <a:t>day</a:t>
            </a:r>
            <a:r>
              <a:rPr lang="en-US" sz="1400" dirty="0" smtClean="0">
                <a:solidFill>
                  <a:srgbClr val="060087"/>
                </a:solidFill>
                <a:latin typeface="Monaco" charset="0"/>
              </a:rPr>
              <a:t>==</a:t>
            </a:r>
            <a:r>
              <a:rPr lang="en-US" sz="1400" dirty="0" err="1" smtClean="0">
                <a:solidFill>
                  <a:srgbClr val="000000"/>
                </a:solidFill>
                <a:latin typeface="Monaco" charset="0"/>
              </a:rPr>
              <a:t>lastDay</a:t>
            </a:r>
            <a:r>
              <a:rPr lang="en-US" sz="1400" dirty="0" smtClean="0">
                <a:solidFill>
                  <a:srgbClr val="060087"/>
                </a:solidFill>
                <a:latin typeface="Monaco" charset="0"/>
              </a:rPr>
              <a:t>)</a:t>
            </a:r>
          </a:p>
          <a:p>
            <a:r>
              <a:rPr lang="en-US" sz="1400" dirty="0" err="1" smtClean="0">
                <a:solidFill>
                  <a:srgbClr val="060087"/>
                </a:solidFill>
                <a:latin typeface="Monaco" charset="0"/>
              </a:rPr>
              <a:t>which.max</a:t>
            </a:r>
            <a:r>
              <a:rPr lang="en-US" sz="1400" dirty="0" smtClean="0">
                <a:solidFill>
                  <a:srgbClr val="060087"/>
                </a:solidFill>
                <a:latin typeface="Monaco" charset="0"/>
              </a:rPr>
              <a:t>(</a:t>
            </a:r>
            <a:r>
              <a:rPr lang="en-US" sz="1400" dirty="0" err="1" smtClean="0">
                <a:solidFill>
                  <a:srgbClr val="000000"/>
                </a:solidFill>
                <a:latin typeface="Monaco" charset="0"/>
              </a:rPr>
              <a:t>last_day_investment</a:t>
            </a:r>
            <a:r>
              <a:rPr lang="en-US" sz="1400" dirty="0" err="1" smtClean="0">
                <a:solidFill>
                  <a:srgbClr val="060087"/>
                </a:solidFill>
                <a:latin typeface="Monaco" charset="0"/>
              </a:rPr>
              <a:t>$</a:t>
            </a:r>
            <a:r>
              <a:rPr lang="en-US" sz="1400" dirty="0" err="1" smtClean="0">
                <a:solidFill>
                  <a:srgbClr val="000000"/>
                </a:solidFill>
                <a:latin typeface="Monaco" charset="0"/>
              </a:rPr>
              <a:t>eAmtFinal</a:t>
            </a:r>
            <a:r>
              <a:rPr lang="en-US" sz="1400" dirty="0" smtClean="0">
                <a:solidFill>
                  <a:srgbClr val="060087"/>
                </a:solidFill>
                <a:latin typeface="Monaco" charset="0"/>
              </a:rPr>
              <a:t>)</a:t>
            </a:r>
          </a:p>
          <a:p>
            <a:r>
              <a:rPr lang="en-US" sz="1400" dirty="0" err="1" smtClean="0">
                <a:solidFill>
                  <a:srgbClr val="000000"/>
                </a:solidFill>
                <a:latin typeface="Monaco" charset="0"/>
              </a:rPr>
              <a:t>last_day_investment</a:t>
            </a:r>
            <a:r>
              <a:rPr lang="en-US" sz="1400" dirty="0" smtClean="0">
                <a:solidFill>
                  <a:srgbClr val="060087"/>
                </a:solidFill>
                <a:latin typeface="Monaco" charset="0"/>
              </a:rPr>
              <a:t>[</a:t>
            </a:r>
            <a:r>
              <a:rPr lang="en-US" sz="1400" dirty="0" err="1" smtClean="0">
                <a:solidFill>
                  <a:srgbClr val="060087"/>
                </a:solidFill>
                <a:latin typeface="Monaco" charset="0"/>
              </a:rPr>
              <a:t>which.max</a:t>
            </a:r>
            <a:r>
              <a:rPr lang="en-US" sz="1400" dirty="0" smtClean="0">
                <a:solidFill>
                  <a:srgbClr val="060087"/>
                </a:solidFill>
                <a:latin typeface="Monaco" charset="0"/>
              </a:rPr>
              <a:t>(</a:t>
            </a:r>
            <a:r>
              <a:rPr lang="en-US" sz="1400" dirty="0" err="1" smtClean="0">
                <a:solidFill>
                  <a:srgbClr val="000000"/>
                </a:solidFill>
                <a:latin typeface="Monaco" charset="0"/>
              </a:rPr>
              <a:t>last_day_investment</a:t>
            </a:r>
            <a:r>
              <a:rPr lang="en-US" sz="1400" dirty="0" err="1" smtClean="0">
                <a:solidFill>
                  <a:srgbClr val="060087"/>
                </a:solidFill>
                <a:latin typeface="Monaco" charset="0"/>
              </a:rPr>
              <a:t>$</a:t>
            </a:r>
            <a:r>
              <a:rPr lang="en-US" sz="1400" dirty="0" err="1" smtClean="0">
                <a:solidFill>
                  <a:srgbClr val="000000"/>
                </a:solidFill>
                <a:latin typeface="Monaco" charset="0"/>
              </a:rPr>
              <a:t>eAmtFinal</a:t>
            </a:r>
            <a:r>
              <a:rPr lang="en-US" sz="1400" dirty="0" smtClean="0">
                <a:solidFill>
                  <a:srgbClr val="060087"/>
                </a:solidFill>
                <a:latin typeface="Monaco" charset="0"/>
              </a:rPr>
              <a:t>),]</a:t>
            </a:r>
          </a:p>
          <a:p>
            <a:endParaRPr lang="en-US" sz="1400" dirty="0" smtClean="0">
              <a:solidFill>
                <a:srgbClr val="060087"/>
              </a:solidFill>
              <a:latin typeface="Monaco" charset="0"/>
            </a:endParaRPr>
          </a:p>
          <a:p>
            <a:r>
              <a:rPr lang="en-US" sz="1400" dirty="0" err="1" smtClean="0">
                <a:solidFill>
                  <a:srgbClr val="060087"/>
                </a:solidFill>
                <a:latin typeface="Monaco" charset="0"/>
              </a:rPr>
              <a:t>write.csv</a:t>
            </a:r>
            <a:r>
              <a:rPr lang="en-US" sz="1400" dirty="0" smtClean="0">
                <a:solidFill>
                  <a:srgbClr val="060087"/>
                </a:solidFill>
                <a:latin typeface="Monaco" charset="0"/>
              </a:rPr>
              <a:t>(</a:t>
            </a:r>
            <a:r>
              <a:rPr lang="en-US" sz="1400" dirty="0" err="1" smtClean="0">
                <a:solidFill>
                  <a:srgbClr val="000000"/>
                </a:solidFill>
                <a:latin typeface="Monaco" charset="0"/>
              </a:rPr>
              <a:t>investment</a:t>
            </a:r>
            <a:r>
              <a:rPr lang="en-US" sz="1400" dirty="0" err="1" smtClean="0">
                <a:solidFill>
                  <a:srgbClr val="060087"/>
                </a:solidFill>
                <a:latin typeface="Monaco" charset="0"/>
              </a:rPr>
              <a:t>,</a:t>
            </a:r>
            <a:r>
              <a:rPr lang="en-US" sz="1400" dirty="0" err="1" smtClean="0">
                <a:solidFill>
                  <a:srgbClr val="000000"/>
                </a:solidFill>
                <a:latin typeface="Monaco" charset="0"/>
              </a:rPr>
              <a:t>file</a:t>
            </a:r>
            <a:r>
              <a:rPr lang="en-US" sz="1400" dirty="0" smtClean="0">
                <a:solidFill>
                  <a:srgbClr val="060087"/>
                </a:solidFill>
                <a:latin typeface="Monaco" charset="0"/>
              </a:rPr>
              <a:t>=</a:t>
            </a:r>
            <a:r>
              <a:rPr lang="en-US" sz="1400" dirty="0" smtClean="0">
                <a:solidFill>
                  <a:srgbClr val="9E0003"/>
                </a:solidFill>
                <a:latin typeface="Monaco" charset="0"/>
              </a:rPr>
              <a:t>"C:/Users/</a:t>
            </a:r>
            <a:r>
              <a:rPr lang="en-US" sz="1400" dirty="0" err="1" smtClean="0">
                <a:solidFill>
                  <a:srgbClr val="9E0003"/>
                </a:solidFill>
                <a:latin typeface="Monaco" charset="0"/>
              </a:rPr>
              <a:t>shrut</a:t>
            </a:r>
            <a:r>
              <a:rPr lang="en-US" sz="1400" dirty="0" smtClean="0">
                <a:solidFill>
                  <a:srgbClr val="9E0003"/>
                </a:solidFill>
                <a:latin typeface="Monaco" charset="0"/>
              </a:rPr>
              <a:t>/Desktop/SDM Project/investment_6.csv"</a:t>
            </a:r>
            <a:r>
              <a:rPr lang="en-US" sz="1400" dirty="0" smtClean="0">
                <a:solidFill>
                  <a:srgbClr val="060087"/>
                </a:solidFill>
                <a:latin typeface="Monaco" charset="0"/>
              </a:rPr>
              <a:t>)</a:t>
            </a:r>
          </a:p>
        </p:txBody>
      </p:sp>
      <p:sp>
        <p:nvSpPr>
          <p:cNvPr id="4" name="Rectangle 3"/>
          <p:cNvSpPr/>
          <p:nvPr/>
        </p:nvSpPr>
        <p:spPr>
          <a:xfrm>
            <a:off x="0" y="5875968"/>
            <a:ext cx="6096000" cy="1169551"/>
          </a:xfrm>
          <a:prstGeom prst="rect">
            <a:avLst/>
          </a:prstGeom>
        </p:spPr>
        <p:txBody>
          <a:bodyPr>
            <a:spAutoFit/>
          </a:bodyPr>
          <a:lstStyle/>
          <a:p>
            <a:r>
              <a:rPr lang="da-DK" sz="1400" dirty="0" smtClean="0">
                <a:solidFill>
                  <a:srgbClr val="060087"/>
                </a:solidFill>
                <a:latin typeface="Monaco" charset="0"/>
              </a:rPr>
              <a:t> </a:t>
            </a:r>
            <a:r>
              <a:rPr lang="da-DK" sz="1400" dirty="0" err="1" smtClean="0">
                <a:solidFill>
                  <a:srgbClr val="000000"/>
                </a:solidFill>
                <a:latin typeface="Monaco" charset="0"/>
              </a:rPr>
              <a:t>eAmt</a:t>
            </a:r>
            <a:r>
              <a:rPr lang="da-DK" sz="1400" dirty="0" smtClean="0">
                <a:solidFill>
                  <a:srgbClr val="060087"/>
                </a:solidFill>
                <a:latin typeface="Monaco" charset="0"/>
              </a:rPr>
              <a:t> = </a:t>
            </a:r>
            <a:r>
              <a:rPr lang="da-DK" sz="1400" dirty="0" err="1" smtClean="0">
                <a:solidFill>
                  <a:srgbClr val="060087"/>
                </a:solidFill>
                <a:latin typeface="Monaco" charset="0"/>
              </a:rPr>
              <a:t>rbind</a:t>
            </a:r>
            <a:r>
              <a:rPr lang="da-DK" sz="1400" dirty="0" smtClean="0">
                <a:solidFill>
                  <a:srgbClr val="060087"/>
                </a:solidFill>
                <a:latin typeface="Monaco" charset="0"/>
              </a:rPr>
              <a:t>(</a:t>
            </a:r>
            <a:r>
              <a:rPr lang="da-DK" sz="1400" dirty="0" err="1" smtClean="0">
                <a:solidFill>
                  <a:srgbClr val="000000"/>
                </a:solidFill>
                <a:latin typeface="Monaco" charset="0"/>
              </a:rPr>
              <a:t>eAmt</a:t>
            </a:r>
            <a:r>
              <a:rPr lang="da-DK" sz="1400" dirty="0" err="1" smtClean="0">
                <a:solidFill>
                  <a:srgbClr val="060087"/>
                </a:solidFill>
                <a:latin typeface="Monaco" charset="0"/>
              </a:rPr>
              <a:t>,data.frame</a:t>
            </a:r>
            <a:r>
              <a:rPr lang="da-DK" sz="1400" dirty="0" smtClean="0">
                <a:solidFill>
                  <a:srgbClr val="060087"/>
                </a:solidFill>
                <a:latin typeface="Monaco" charset="0"/>
              </a:rPr>
              <a:t>(</a:t>
            </a:r>
            <a:r>
              <a:rPr lang="da-DK" sz="1400" dirty="0" err="1" smtClean="0">
                <a:solidFill>
                  <a:srgbClr val="000000"/>
                </a:solidFill>
                <a:latin typeface="Monaco" charset="0"/>
              </a:rPr>
              <a:t>bAmt</a:t>
            </a:r>
            <a:r>
              <a:rPr lang="da-DK" sz="1400" dirty="0" smtClean="0">
                <a:solidFill>
                  <a:srgbClr val="060087"/>
                </a:solidFill>
                <a:latin typeface="Monaco" charset="0"/>
              </a:rPr>
              <a:t>=</a:t>
            </a:r>
            <a:r>
              <a:rPr lang="da-DK" sz="1400" dirty="0" err="1" smtClean="0">
                <a:solidFill>
                  <a:srgbClr val="000000"/>
                </a:solidFill>
                <a:latin typeface="Monaco" charset="0"/>
              </a:rPr>
              <a:t>bAmt</a:t>
            </a:r>
            <a:r>
              <a:rPr lang="da-DK" sz="1400" dirty="0" smtClean="0">
                <a:solidFill>
                  <a:srgbClr val="060087"/>
                </a:solidFill>
                <a:latin typeface="Monaco" charset="0"/>
              </a:rPr>
              <a:t>, </a:t>
            </a:r>
            <a:r>
              <a:rPr lang="da-DK" sz="1400" dirty="0" smtClean="0">
                <a:solidFill>
                  <a:srgbClr val="000000"/>
                </a:solidFill>
                <a:latin typeface="Monaco" charset="0"/>
              </a:rPr>
              <a:t>i</a:t>
            </a:r>
            <a:r>
              <a:rPr lang="da-DK" sz="1400" dirty="0" smtClean="0">
                <a:solidFill>
                  <a:srgbClr val="060087"/>
                </a:solidFill>
                <a:latin typeface="Monaco" charset="0"/>
              </a:rPr>
              <a:t>=</a:t>
            </a:r>
            <a:r>
              <a:rPr lang="da-DK" sz="1400" dirty="0" smtClean="0">
                <a:solidFill>
                  <a:srgbClr val="000000"/>
                </a:solidFill>
                <a:latin typeface="Monaco" charset="0"/>
              </a:rPr>
              <a:t>i</a:t>
            </a:r>
            <a:r>
              <a:rPr lang="da-DK" sz="1400" dirty="0" smtClean="0">
                <a:solidFill>
                  <a:srgbClr val="060087"/>
                </a:solidFill>
                <a:latin typeface="Monaco" charset="0"/>
              </a:rPr>
              <a:t>, </a:t>
            </a:r>
            <a:r>
              <a:rPr lang="da-DK" sz="1400" dirty="0" smtClean="0">
                <a:solidFill>
                  <a:srgbClr val="000000"/>
                </a:solidFill>
                <a:latin typeface="Monaco" charset="0"/>
              </a:rPr>
              <a:t>j</a:t>
            </a:r>
            <a:r>
              <a:rPr lang="da-DK" sz="1400" dirty="0" smtClean="0">
                <a:solidFill>
                  <a:srgbClr val="060087"/>
                </a:solidFill>
                <a:latin typeface="Monaco" charset="0"/>
              </a:rPr>
              <a:t>=</a:t>
            </a:r>
            <a:r>
              <a:rPr lang="da-DK" sz="1400" dirty="0" smtClean="0">
                <a:solidFill>
                  <a:srgbClr val="000000"/>
                </a:solidFill>
                <a:latin typeface="Monaco" charset="0"/>
              </a:rPr>
              <a:t>j</a:t>
            </a:r>
            <a:r>
              <a:rPr lang="da-DK" sz="1400" dirty="0" smtClean="0">
                <a:solidFill>
                  <a:srgbClr val="060087"/>
                </a:solidFill>
                <a:latin typeface="Monaco" charset="0"/>
              </a:rPr>
              <a:t>, </a:t>
            </a:r>
            <a:r>
              <a:rPr lang="da-DK" sz="1400" dirty="0" smtClean="0">
                <a:solidFill>
                  <a:srgbClr val="000000"/>
                </a:solidFill>
                <a:latin typeface="Monaco" charset="0"/>
              </a:rPr>
              <a:t>k</a:t>
            </a:r>
            <a:r>
              <a:rPr lang="da-DK" sz="1400" dirty="0" smtClean="0">
                <a:solidFill>
                  <a:srgbClr val="060087"/>
                </a:solidFill>
                <a:latin typeface="Monaco" charset="0"/>
              </a:rPr>
              <a:t>=</a:t>
            </a:r>
            <a:r>
              <a:rPr lang="da-DK" sz="1400" dirty="0" smtClean="0">
                <a:solidFill>
                  <a:srgbClr val="000000"/>
                </a:solidFill>
                <a:latin typeface="Monaco" charset="0"/>
              </a:rPr>
              <a:t>k</a:t>
            </a:r>
            <a:r>
              <a:rPr lang="da-DK" sz="1400" dirty="0" smtClean="0">
                <a:solidFill>
                  <a:srgbClr val="060087"/>
                </a:solidFill>
                <a:latin typeface="Monaco" charset="0"/>
              </a:rPr>
              <a:t>, </a:t>
            </a:r>
            <a:r>
              <a:rPr lang="da-DK" sz="1400" dirty="0" err="1" smtClean="0">
                <a:solidFill>
                  <a:srgbClr val="000000"/>
                </a:solidFill>
                <a:latin typeface="Monaco" charset="0"/>
              </a:rPr>
              <a:t>rBCoin</a:t>
            </a:r>
            <a:r>
              <a:rPr lang="da-DK" sz="1400" dirty="0" smtClean="0">
                <a:solidFill>
                  <a:srgbClr val="060087"/>
                </a:solidFill>
                <a:latin typeface="Monaco" charset="0"/>
              </a:rPr>
              <a:t>=</a:t>
            </a:r>
            <a:r>
              <a:rPr lang="da-DK" sz="1400" dirty="0" err="1" smtClean="0">
                <a:solidFill>
                  <a:srgbClr val="000000"/>
                </a:solidFill>
                <a:latin typeface="Monaco" charset="0"/>
              </a:rPr>
              <a:t>rBCoin</a:t>
            </a:r>
            <a:r>
              <a:rPr lang="da-DK" sz="1400" dirty="0" smtClean="0">
                <a:solidFill>
                  <a:srgbClr val="060087"/>
                </a:solidFill>
                <a:latin typeface="Monaco" charset="0"/>
              </a:rPr>
              <a:t>, </a:t>
            </a:r>
            <a:r>
              <a:rPr lang="da-DK" sz="1400" dirty="0" err="1" smtClean="0">
                <a:solidFill>
                  <a:srgbClr val="000000"/>
                </a:solidFill>
                <a:latin typeface="Monaco" charset="0"/>
              </a:rPr>
              <a:t>rLCoin</a:t>
            </a:r>
            <a:r>
              <a:rPr lang="da-DK" sz="1400" dirty="0" smtClean="0">
                <a:solidFill>
                  <a:srgbClr val="060087"/>
                </a:solidFill>
                <a:latin typeface="Monaco" charset="0"/>
              </a:rPr>
              <a:t>=</a:t>
            </a:r>
            <a:r>
              <a:rPr lang="da-DK" sz="1400" dirty="0" err="1" smtClean="0">
                <a:solidFill>
                  <a:srgbClr val="000000"/>
                </a:solidFill>
                <a:latin typeface="Monaco" charset="0"/>
              </a:rPr>
              <a:t>rLCoin</a:t>
            </a:r>
            <a:r>
              <a:rPr lang="da-DK" sz="1400" dirty="0" smtClean="0">
                <a:solidFill>
                  <a:srgbClr val="060087"/>
                </a:solidFill>
                <a:latin typeface="Monaco" charset="0"/>
              </a:rPr>
              <a:t>, </a:t>
            </a:r>
            <a:r>
              <a:rPr lang="da-DK" sz="1400" dirty="0" err="1" smtClean="0">
                <a:solidFill>
                  <a:srgbClr val="000000"/>
                </a:solidFill>
                <a:latin typeface="Monaco" charset="0"/>
              </a:rPr>
              <a:t>rECoin</a:t>
            </a:r>
            <a:r>
              <a:rPr lang="da-DK" sz="1400" dirty="0" smtClean="0">
                <a:solidFill>
                  <a:srgbClr val="060087"/>
                </a:solidFill>
                <a:latin typeface="Monaco" charset="0"/>
              </a:rPr>
              <a:t>=</a:t>
            </a:r>
            <a:r>
              <a:rPr lang="da-DK" sz="1400" dirty="0" smtClean="0">
                <a:solidFill>
                  <a:srgbClr val="000000"/>
                </a:solidFill>
                <a:latin typeface="Monaco" charset="0"/>
              </a:rPr>
              <a:t>rECoin</a:t>
            </a:r>
            <a:r>
              <a:rPr lang="da-DK" sz="1400" dirty="0" smtClean="0">
                <a:solidFill>
                  <a:srgbClr val="060087"/>
                </a:solidFill>
                <a:latin typeface="Monaco" charset="0"/>
              </a:rPr>
              <a:t>,</a:t>
            </a:r>
            <a:r>
              <a:rPr lang="da-DK" sz="1400" dirty="0" smtClean="0">
                <a:solidFill>
                  <a:srgbClr val="000000"/>
                </a:solidFill>
                <a:latin typeface="Monaco" charset="0"/>
              </a:rPr>
              <a:t>eAmt1</a:t>
            </a:r>
            <a:r>
              <a:rPr lang="da-DK" sz="1400" dirty="0" smtClean="0">
                <a:solidFill>
                  <a:srgbClr val="060087"/>
                </a:solidFill>
                <a:latin typeface="Monaco" charset="0"/>
              </a:rPr>
              <a:t>=</a:t>
            </a:r>
            <a:r>
              <a:rPr lang="da-DK" sz="1400" dirty="0" smtClean="0">
                <a:solidFill>
                  <a:srgbClr val="000000"/>
                </a:solidFill>
                <a:latin typeface="Monaco" charset="0"/>
              </a:rPr>
              <a:t>eAmt1</a:t>
            </a:r>
            <a:r>
              <a:rPr lang="da-DK" sz="1400" dirty="0" smtClean="0">
                <a:solidFill>
                  <a:srgbClr val="060087"/>
                </a:solidFill>
                <a:latin typeface="Monaco" charset="0"/>
              </a:rPr>
              <a:t>, </a:t>
            </a:r>
            <a:r>
              <a:rPr lang="da-DK" sz="1400" dirty="0" smtClean="0">
                <a:solidFill>
                  <a:srgbClr val="000000"/>
                </a:solidFill>
                <a:latin typeface="Monaco" charset="0"/>
              </a:rPr>
              <a:t>eAmt2</a:t>
            </a:r>
            <a:r>
              <a:rPr lang="da-DK" sz="1400" dirty="0" smtClean="0">
                <a:solidFill>
                  <a:srgbClr val="060087"/>
                </a:solidFill>
                <a:latin typeface="Monaco" charset="0"/>
              </a:rPr>
              <a:t>=</a:t>
            </a:r>
            <a:r>
              <a:rPr lang="da-DK" sz="1400" dirty="0" smtClean="0">
                <a:solidFill>
                  <a:srgbClr val="000000"/>
                </a:solidFill>
                <a:latin typeface="Monaco" charset="0"/>
              </a:rPr>
              <a:t>eAmt2</a:t>
            </a:r>
            <a:r>
              <a:rPr lang="da-DK" sz="1400" dirty="0" smtClean="0">
                <a:solidFill>
                  <a:srgbClr val="060087"/>
                </a:solidFill>
                <a:latin typeface="Monaco" charset="0"/>
              </a:rPr>
              <a:t>, </a:t>
            </a:r>
            <a:r>
              <a:rPr lang="da-DK" sz="1400" dirty="0" smtClean="0">
                <a:solidFill>
                  <a:srgbClr val="000000"/>
                </a:solidFill>
                <a:latin typeface="Monaco" charset="0"/>
              </a:rPr>
              <a:t>eAmt3</a:t>
            </a:r>
            <a:r>
              <a:rPr lang="da-DK" sz="1400" dirty="0" smtClean="0">
                <a:solidFill>
                  <a:srgbClr val="060087"/>
                </a:solidFill>
                <a:latin typeface="Monaco" charset="0"/>
              </a:rPr>
              <a:t>=</a:t>
            </a:r>
            <a:r>
              <a:rPr lang="da-DK" sz="1400" dirty="0" smtClean="0">
                <a:solidFill>
                  <a:srgbClr val="000000"/>
                </a:solidFill>
                <a:latin typeface="Monaco" charset="0"/>
              </a:rPr>
              <a:t>eAmt3</a:t>
            </a:r>
            <a:r>
              <a:rPr lang="da-DK" sz="1400" dirty="0" smtClean="0">
                <a:solidFill>
                  <a:srgbClr val="060087"/>
                </a:solidFill>
                <a:latin typeface="Monaco" charset="0"/>
              </a:rPr>
              <a:t>,</a:t>
            </a:r>
            <a:r>
              <a:rPr lang="da-DK" sz="1400" dirty="0" smtClean="0">
                <a:solidFill>
                  <a:srgbClr val="000000"/>
                </a:solidFill>
                <a:latin typeface="Monaco" charset="0"/>
              </a:rPr>
              <a:t>eAmtFinal</a:t>
            </a:r>
            <a:r>
              <a:rPr lang="da-DK" sz="1400" dirty="0" smtClean="0">
                <a:solidFill>
                  <a:srgbClr val="060087"/>
                </a:solidFill>
                <a:latin typeface="Monaco" charset="0"/>
              </a:rPr>
              <a:t>=</a:t>
            </a:r>
            <a:r>
              <a:rPr lang="da-DK" sz="1400" dirty="0" err="1" smtClean="0">
                <a:solidFill>
                  <a:srgbClr val="000000"/>
                </a:solidFill>
                <a:latin typeface="Monaco" charset="0"/>
              </a:rPr>
              <a:t>eAmtFinal</a:t>
            </a:r>
            <a:r>
              <a:rPr lang="da-DK" sz="1400" dirty="0" smtClean="0">
                <a:solidFill>
                  <a:srgbClr val="060087"/>
                </a:solidFill>
                <a:latin typeface="Monaco" charset="0"/>
              </a:rPr>
              <a:t>))}</a:t>
            </a:r>
          </a:p>
          <a:p>
            <a:r>
              <a:rPr lang="da-DK" sz="1400" dirty="0" smtClean="0">
                <a:solidFill>
                  <a:srgbClr val="060087"/>
                </a:solidFill>
                <a:latin typeface="Monaco" charset="0"/>
              </a:rPr>
              <a:t>         </a:t>
            </a:r>
            <a:endParaRPr lang="en-US" sz="1400" dirty="0"/>
          </a:p>
        </p:txBody>
      </p:sp>
    </p:spTree>
    <p:extLst>
      <p:ext uri="{BB962C8B-B14F-4D97-AF65-F5344CB8AC3E}">
        <p14:creationId xmlns:p14="http://schemas.microsoft.com/office/powerpoint/2010/main" val="207403022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55272" y="2967335"/>
            <a:ext cx="4881465" cy="923330"/>
          </a:xfrm>
          <a:prstGeom prst="rect">
            <a:avLst/>
          </a:prstGeom>
          <a:noFill/>
        </p:spPr>
        <p:txBody>
          <a:bodyPr wrap="none" lIns="91440" tIns="45720" rIns="91440" bIns="45720">
            <a:spAutoFit/>
          </a:bodyPr>
          <a:lstStyle/>
          <a:p>
            <a:pPr algn="ctr"/>
            <a:r>
              <a:rPr lang="en-US" sz="5400" dirty="0" smtClean="0">
                <a:ln w="0"/>
                <a:effectLst>
                  <a:outerShdw blurRad="38100" dist="19050" dir="2700000" algn="tl" rotWithShape="0">
                    <a:schemeClr val="dk1">
                      <a:alpha val="40000"/>
                    </a:schemeClr>
                  </a:outerShdw>
                </a:effectLst>
              </a:rPr>
              <a:t>Report &amp; Graphs</a:t>
            </a:r>
            <a:endParaRPr 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0369436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729318" y="2187388"/>
            <a:ext cx="4128887" cy="1938992"/>
          </a:xfrm>
          <a:prstGeom prst="rect">
            <a:avLst/>
          </a:prstGeom>
          <a:noFill/>
        </p:spPr>
        <p:txBody>
          <a:bodyPr wrap="none" rtlCol="0">
            <a:spAutoFit/>
          </a:bodyPr>
          <a:lstStyle/>
          <a:p>
            <a:r>
              <a:rPr lang="en-US" sz="4000" b="1" dirty="0" smtClean="0"/>
              <a:t>	Scenario-1: </a:t>
            </a:r>
          </a:p>
          <a:p>
            <a:endParaRPr lang="en-US" sz="4000" b="1" dirty="0"/>
          </a:p>
          <a:p>
            <a:r>
              <a:rPr lang="en-US" sz="4000" b="1" dirty="0" smtClean="0"/>
              <a:t>Model for 10 days </a:t>
            </a:r>
            <a:endParaRPr lang="en-US" sz="4000" b="1" dirty="0"/>
          </a:p>
        </p:txBody>
      </p:sp>
    </p:spTree>
    <p:extLst>
      <p:ext uri="{BB962C8B-B14F-4D97-AF65-F5344CB8AC3E}">
        <p14:creationId xmlns:p14="http://schemas.microsoft.com/office/powerpoint/2010/main" val="2372248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r="40441" b="42222"/>
          <a:stretch/>
        </p:blipFill>
        <p:spPr>
          <a:xfrm>
            <a:off x="1004046" y="824752"/>
            <a:ext cx="9561407" cy="5217459"/>
          </a:xfrm>
          <a:prstGeom prst="rect">
            <a:avLst/>
          </a:prstGeom>
        </p:spPr>
      </p:pic>
    </p:spTree>
    <p:extLst>
      <p:ext uri="{BB962C8B-B14F-4D97-AF65-F5344CB8AC3E}">
        <p14:creationId xmlns:p14="http://schemas.microsoft.com/office/powerpoint/2010/main" val="13086068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1299" y="1111623"/>
            <a:ext cx="9436359" cy="4419974"/>
          </a:xfrm>
          <a:prstGeom prst="rect">
            <a:avLst/>
          </a:prstGeom>
        </p:spPr>
      </p:pic>
    </p:spTree>
    <p:extLst>
      <p:ext uri="{BB962C8B-B14F-4D97-AF65-F5344CB8AC3E}">
        <p14:creationId xmlns:p14="http://schemas.microsoft.com/office/powerpoint/2010/main" val="1374492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376518" y="340659"/>
            <a:ext cx="11295530" cy="5307106"/>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4885765" y="3277446"/>
            <a:ext cx="6786283" cy="1569660"/>
          </a:xfrm>
          <a:prstGeom prst="rect">
            <a:avLst/>
          </a:prstGeom>
          <a:noFill/>
        </p:spPr>
        <p:txBody>
          <a:bodyPr wrap="square" rtlCol="0">
            <a:spAutoFit/>
          </a:bodyPr>
          <a:lstStyle/>
          <a:p>
            <a:r>
              <a:rPr lang="en-US" sz="2400" b="1" dirty="0" smtClean="0">
                <a:solidFill>
                  <a:schemeClr val="bg1"/>
                </a:solidFill>
              </a:rPr>
              <a:t>“"[Virtual Currencies] may hold long-term promise, particularly if the innovations promote a faster, more secure and more efficient payment system.” " - Ben Bernanke</a:t>
            </a:r>
            <a:r>
              <a:rPr lang="en-US" sz="2400" dirty="0" smtClean="0">
                <a:solidFill>
                  <a:schemeClr val="bg1"/>
                </a:solidFill>
              </a:rPr>
              <a:t>, Chairman of the Federal Reserve</a:t>
            </a:r>
            <a:endParaRPr lang="en-US" sz="2400" dirty="0">
              <a:solidFill>
                <a:schemeClr val="bg1"/>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6141" y="665627"/>
            <a:ext cx="3648636" cy="4560795"/>
          </a:xfrm>
          <a:prstGeom prst="rect">
            <a:avLst/>
          </a:prstGeom>
        </p:spPr>
      </p:pic>
      <p:sp>
        <p:nvSpPr>
          <p:cNvPr id="6" name="TextBox 5"/>
          <p:cNvSpPr txBox="1"/>
          <p:nvPr/>
        </p:nvSpPr>
        <p:spPr>
          <a:xfrm>
            <a:off x="5365377" y="1424332"/>
            <a:ext cx="4374777" cy="769441"/>
          </a:xfrm>
          <a:prstGeom prst="rect">
            <a:avLst/>
          </a:prstGeom>
          <a:noFill/>
        </p:spPr>
        <p:txBody>
          <a:bodyPr wrap="square" rtlCol="0">
            <a:spAutoFit/>
          </a:bodyPr>
          <a:lstStyle/>
          <a:p>
            <a:r>
              <a:rPr lang="en-US" sz="4400" b="1" i="1" u="sng" dirty="0" smtClean="0">
                <a:solidFill>
                  <a:schemeClr val="bg1"/>
                </a:solidFill>
              </a:rPr>
              <a:t>Ben Bernanke</a:t>
            </a:r>
            <a:endParaRPr lang="en-US" sz="4400" i="1" u="sng" dirty="0"/>
          </a:p>
        </p:txBody>
      </p:sp>
    </p:spTree>
    <p:extLst>
      <p:ext uri="{BB962C8B-B14F-4D97-AF65-F5344CB8AC3E}">
        <p14:creationId xmlns:p14="http://schemas.microsoft.com/office/powerpoint/2010/main" val="20114342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224" y="1147482"/>
            <a:ext cx="10610152" cy="4603002"/>
          </a:xfrm>
          <a:prstGeom prst="rect">
            <a:avLst/>
          </a:prstGeom>
        </p:spPr>
      </p:pic>
    </p:spTree>
    <p:extLst>
      <p:ext uri="{BB962C8B-B14F-4D97-AF65-F5344CB8AC3E}">
        <p14:creationId xmlns:p14="http://schemas.microsoft.com/office/powerpoint/2010/main" val="6102768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481" y="591671"/>
            <a:ext cx="10849215" cy="5261909"/>
          </a:xfrm>
          <a:prstGeom prst="rect">
            <a:avLst/>
          </a:prstGeom>
        </p:spPr>
      </p:pic>
    </p:spTree>
    <p:extLst>
      <p:ext uri="{BB962C8B-B14F-4D97-AF65-F5344CB8AC3E}">
        <p14:creationId xmlns:p14="http://schemas.microsoft.com/office/powerpoint/2010/main" val="5407837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9921" y="549835"/>
            <a:ext cx="11469906" cy="5546165"/>
          </a:xfrm>
          <a:prstGeom prst="rect">
            <a:avLst/>
          </a:prstGeom>
        </p:spPr>
      </p:pic>
    </p:spTree>
    <p:extLst>
      <p:ext uri="{BB962C8B-B14F-4D97-AF65-F5344CB8AC3E}">
        <p14:creationId xmlns:p14="http://schemas.microsoft.com/office/powerpoint/2010/main" val="8014904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9559" y="3057712"/>
            <a:ext cx="10924434" cy="725394"/>
          </a:xfrm>
          <a:prstGeom prst="rect">
            <a:avLst/>
          </a:prstGeom>
        </p:spPr>
      </p:pic>
    </p:spTree>
    <p:extLst>
      <p:ext uri="{BB962C8B-B14F-4D97-AF65-F5344CB8AC3E}">
        <p14:creationId xmlns:p14="http://schemas.microsoft.com/office/powerpoint/2010/main" val="16327608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9100" y="1003300"/>
            <a:ext cx="8801100" cy="4845050"/>
          </a:xfrm>
          <a:prstGeom prst="rect">
            <a:avLst/>
          </a:prstGeom>
        </p:spPr>
      </p:pic>
    </p:spTree>
    <p:extLst>
      <p:ext uri="{BB962C8B-B14F-4D97-AF65-F5344CB8AC3E}">
        <p14:creationId xmlns:p14="http://schemas.microsoft.com/office/powerpoint/2010/main" val="12655645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3700" y="939800"/>
            <a:ext cx="8858250" cy="4972050"/>
          </a:xfrm>
          <a:prstGeom prst="rect">
            <a:avLst/>
          </a:prstGeom>
        </p:spPr>
      </p:pic>
    </p:spTree>
    <p:extLst>
      <p:ext uri="{BB962C8B-B14F-4D97-AF65-F5344CB8AC3E}">
        <p14:creationId xmlns:p14="http://schemas.microsoft.com/office/powerpoint/2010/main" val="16659234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3700" y="990600"/>
            <a:ext cx="8845550" cy="4857750"/>
          </a:xfrm>
          <a:prstGeom prst="rect">
            <a:avLst/>
          </a:prstGeom>
        </p:spPr>
      </p:pic>
    </p:spTree>
    <p:extLst>
      <p:ext uri="{BB962C8B-B14F-4D97-AF65-F5344CB8AC3E}">
        <p14:creationId xmlns:p14="http://schemas.microsoft.com/office/powerpoint/2010/main" val="2827942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54824" y="1631576"/>
            <a:ext cx="4013471" cy="1938992"/>
          </a:xfrm>
          <a:prstGeom prst="rect">
            <a:avLst/>
          </a:prstGeom>
          <a:noFill/>
        </p:spPr>
        <p:txBody>
          <a:bodyPr wrap="none" rtlCol="0">
            <a:spAutoFit/>
          </a:bodyPr>
          <a:lstStyle/>
          <a:p>
            <a:r>
              <a:rPr lang="en-US" sz="4000" b="1" dirty="0" smtClean="0"/>
              <a:t>	Scenario-2: </a:t>
            </a:r>
          </a:p>
          <a:p>
            <a:endParaRPr lang="en-US" sz="4000" b="1" dirty="0"/>
          </a:p>
          <a:p>
            <a:r>
              <a:rPr lang="en-US" sz="4000" b="1" dirty="0" smtClean="0"/>
              <a:t>Model for 30 days</a:t>
            </a:r>
            <a:endParaRPr lang="en-US" sz="4000" b="1" dirty="0"/>
          </a:p>
        </p:txBody>
      </p:sp>
    </p:spTree>
    <p:extLst>
      <p:ext uri="{BB962C8B-B14F-4D97-AF65-F5344CB8AC3E}">
        <p14:creationId xmlns:p14="http://schemas.microsoft.com/office/powerpoint/2010/main" val="15615676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097" y="503144"/>
            <a:ext cx="11025655" cy="5352704"/>
          </a:xfrm>
          <a:prstGeom prst="rect">
            <a:avLst/>
          </a:prstGeom>
        </p:spPr>
      </p:pic>
    </p:spTree>
    <p:extLst>
      <p:ext uri="{BB962C8B-B14F-4D97-AF65-F5344CB8AC3E}">
        <p14:creationId xmlns:p14="http://schemas.microsoft.com/office/powerpoint/2010/main" val="159456284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6291"/>
            <a:ext cx="11736075" cy="5726580"/>
          </a:xfrm>
          <a:prstGeom prst="rect">
            <a:avLst/>
          </a:prstGeom>
        </p:spPr>
      </p:pic>
    </p:spTree>
    <p:extLst>
      <p:ext uri="{BB962C8B-B14F-4D97-AF65-F5344CB8AC3E}">
        <p14:creationId xmlns:p14="http://schemas.microsoft.com/office/powerpoint/2010/main" val="4568247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320555" y="137050"/>
            <a:ext cx="7115474"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What is Cryptocurrency?</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3" name="TextBox 2"/>
          <p:cNvSpPr txBox="1"/>
          <p:nvPr/>
        </p:nvSpPr>
        <p:spPr>
          <a:xfrm>
            <a:off x="290286" y="1669980"/>
            <a:ext cx="11901714" cy="3046988"/>
          </a:xfrm>
          <a:prstGeom prst="rect">
            <a:avLst/>
          </a:prstGeom>
          <a:noFill/>
        </p:spPr>
        <p:txBody>
          <a:bodyPr wrap="square" rtlCol="0">
            <a:spAutoFit/>
          </a:bodyPr>
          <a:lstStyle/>
          <a:p>
            <a:r>
              <a:rPr lang="en-US" sz="3200" dirty="0" smtClean="0">
                <a:latin typeface="Times" charset="0"/>
                <a:ea typeface="Times" charset="0"/>
                <a:cs typeface="Times" charset="0"/>
              </a:rPr>
              <a:t>A cryptocurrency (or crypto currency) is a digital asset designed to work as a medium of exchange using cryptography to secure the transactions, to control the creation of additional units, and to verify the transfer of assets. Cryptocurrencies are classified as a subset of digital currencies and are also classified as a subset of alternative currencies and virtual currencies.</a:t>
            </a:r>
            <a:endParaRPr lang="en-US" sz="3200" dirty="0">
              <a:latin typeface="Times" charset="0"/>
              <a:ea typeface="Times" charset="0"/>
              <a:cs typeface="Times" charset="0"/>
            </a:endParaRPr>
          </a:p>
        </p:txBody>
      </p:sp>
      <p:grpSp>
        <p:nvGrpSpPr>
          <p:cNvPr id="7" name="Group 6"/>
          <p:cNvGrpSpPr/>
          <p:nvPr/>
        </p:nvGrpSpPr>
        <p:grpSpPr>
          <a:xfrm>
            <a:off x="0" y="5326568"/>
            <a:ext cx="12192000" cy="1117600"/>
            <a:chOff x="0" y="5326568"/>
            <a:chExt cx="12192000" cy="111760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326568"/>
              <a:ext cx="6819900" cy="11176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9900" y="5326568"/>
              <a:ext cx="5372100" cy="1117600"/>
            </a:xfrm>
            <a:prstGeom prst="rect">
              <a:avLst/>
            </a:prstGeom>
          </p:spPr>
        </p:pic>
      </p:grpSp>
    </p:spTree>
    <p:extLst>
      <p:ext uri="{BB962C8B-B14F-4D97-AF65-F5344CB8AC3E}">
        <p14:creationId xmlns:p14="http://schemas.microsoft.com/office/powerpoint/2010/main" val="161763882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24608"/>
          <a:stretch/>
        </p:blipFill>
        <p:spPr>
          <a:xfrm>
            <a:off x="322730" y="1864659"/>
            <a:ext cx="11459943" cy="3209363"/>
          </a:xfrm>
          <a:prstGeom prst="rect">
            <a:avLst/>
          </a:prstGeom>
        </p:spPr>
      </p:pic>
    </p:spTree>
    <p:extLst>
      <p:ext uri="{BB962C8B-B14F-4D97-AF65-F5344CB8AC3E}">
        <p14:creationId xmlns:p14="http://schemas.microsoft.com/office/powerpoint/2010/main" val="182317451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801" y="1210421"/>
            <a:ext cx="11518587" cy="4813861"/>
          </a:xfrm>
          <a:prstGeom prst="rect">
            <a:avLst/>
          </a:prstGeom>
        </p:spPr>
      </p:pic>
    </p:spTree>
    <p:extLst>
      <p:ext uri="{BB962C8B-B14F-4D97-AF65-F5344CB8AC3E}">
        <p14:creationId xmlns:p14="http://schemas.microsoft.com/office/powerpoint/2010/main" val="11613837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0530" y="614828"/>
            <a:ext cx="11173106" cy="4871571"/>
          </a:xfrm>
          <a:prstGeom prst="rect">
            <a:avLst/>
          </a:prstGeom>
        </p:spPr>
      </p:pic>
    </p:spTree>
    <p:extLst>
      <p:ext uri="{BB962C8B-B14F-4D97-AF65-F5344CB8AC3E}">
        <p14:creationId xmlns:p14="http://schemas.microsoft.com/office/powerpoint/2010/main" val="66717254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503" y="519019"/>
            <a:ext cx="11189700" cy="4752228"/>
          </a:xfrm>
          <a:prstGeom prst="rect">
            <a:avLst/>
          </a:prstGeom>
        </p:spPr>
      </p:pic>
    </p:spTree>
    <p:extLst>
      <p:ext uri="{BB962C8B-B14F-4D97-AF65-F5344CB8AC3E}">
        <p14:creationId xmlns:p14="http://schemas.microsoft.com/office/powerpoint/2010/main" val="208218767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001025" y="564794"/>
            <a:ext cx="3257623" cy="923330"/>
          </a:xfrm>
          <a:prstGeom prst="rect">
            <a:avLst/>
          </a:prstGeom>
          <a:noFill/>
        </p:spPr>
        <p:txBody>
          <a:bodyPr wrap="none" lIns="91440" tIns="45720" rIns="91440" bIns="45720">
            <a:spAutoFit/>
          </a:bodyPr>
          <a:lstStyle/>
          <a:p>
            <a:pPr algn="ctr"/>
            <a:r>
              <a:rPr lang="en-US" sz="5400" b="0" cap="none" spc="0" smtClean="0">
                <a:ln w="0"/>
                <a:solidFill>
                  <a:schemeClr val="tx1"/>
                </a:solidFill>
                <a:effectLst>
                  <a:outerShdw blurRad="38100" dist="19050" dir="2700000" algn="tl" rotWithShape="0">
                    <a:schemeClr val="dk1">
                      <a:alpha val="40000"/>
                    </a:schemeClr>
                  </a:outerShdw>
                </a:effectLst>
              </a:rPr>
              <a:t>Conclusion</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3" name="TextBox 2"/>
          <p:cNvSpPr txBox="1"/>
          <p:nvPr/>
        </p:nvSpPr>
        <p:spPr>
          <a:xfrm>
            <a:off x="1165412" y="1846729"/>
            <a:ext cx="10165976" cy="1569660"/>
          </a:xfrm>
          <a:prstGeom prst="rect">
            <a:avLst/>
          </a:prstGeom>
          <a:noFill/>
        </p:spPr>
        <p:txBody>
          <a:bodyPr wrap="square" rtlCol="0">
            <a:spAutoFit/>
          </a:bodyPr>
          <a:lstStyle/>
          <a:p>
            <a:r>
              <a:rPr lang="en-US" sz="3200" dirty="0" smtClean="0"/>
              <a:t>Therefore, to invest in crypto currencies we analyzed the past data of the crypto currencies and made future predictions about the smartest investment possible. </a:t>
            </a:r>
            <a:endParaRPr lang="en-US" sz="3200" dirty="0"/>
          </a:p>
        </p:txBody>
      </p:sp>
    </p:spTree>
    <p:extLst>
      <p:ext uri="{BB962C8B-B14F-4D97-AF65-F5344CB8AC3E}">
        <p14:creationId xmlns:p14="http://schemas.microsoft.com/office/powerpoint/2010/main" val="22599905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050266" y="475147"/>
            <a:ext cx="3876318" cy="923330"/>
          </a:xfrm>
          <a:prstGeom prst="rect">
            <a:avLst/>
          </a:prstGeom>
          <a:noFill/>
        </p:spPr>
        <p:txBody>
          <a:bodyPr wrap="none" lIns="91440" tIns="45720" rIns="91440" bIns="45720">
            <a:spAutoFit/>
          </a:bodyPr>
          <a:lstStyle/>
          <a:p>
            <a:pPr algn="ctr"/>
            <a:r>
              <a:rPr lang="en-US" sz="5400" b="0" cap="none" spc="0" smtClean="0">
                <a:ln w="0"/>
                <a:solidFill>
                  <a:schemeClr val="tx1"/>
                </a:solidFill>
                <a:effectLst>
                  <a:outerShdw blurRad="38100" dist="19050" dir="2700000" algn="tl" rotWithShape="0">
                    <a:schemeClr val="dk1">
                      <a:alpha val="40000"/>
                    </a:schemeClr>
                  </a:outerShdw>
                </a:effectLst>
              </a:rPr>
              <a:t>Future Scope</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3" name="TextBox 2"/>
          <p:cNvSpPr txBox="1"/>
          <p:nvPr/>
        </p:nvSpPr>
        <p:spPr>
          <a:xfrm>
            <a:off x="430306" y="1846729"/>
            <a:ext cx="11331387" cy="1938992"/>
          </a:xfrm>
          <a:prstGeom prst="rect">
            <a:avLst/>
          </a:prstGeom>
          <a:noFill/>
        </p:spPr>
        <p:txBody>
          <a:bodyPr wrap="square" rtlCol="0">
            <a:spAutoFit/>
          </a:bodyPr>
          <a:lstStyle/>
          <a:p>
            <a:pPr marL="342900" indent="-342900">
              <a:buFont typeface="Arial" charset="0"/>
              <a:buChar char="•"/>
            </a:pPr>
            <a:r>
              <a:rPr lang="en-US" sz="4000" dirty="0" smtClean="0"/>
              <a:t>In future we will include other crypto currencies present in the market to get better insight of investment.</a:t>
            </a:r>
            <a:endParaRPr lang="en-US" sz="4000" dirty="0"/>
          </a:p>
        </p:txBody>
      </p:sp>
      <p:sp>
        <p:nvSpPr>
          <p:cNvPr id="4" name="TextBox 3"/>
          <p:cNvSpPr txBox="1"/>
          <p:nvPr/>
        </p:nvSpPr>
        <p:spPr>
          <a:xfrm>
            <a:off x="555812" y="4233973"/>
            <a:ext cx="10865225" cy="1938992"/>
          </a:xfrm>
          <a:prstGeom prst="rect">
            <a:avLst/>
          </a:prstGeom>
          <a:noFill/>
        </p:spPr>
        <p:txBody>
          <a:bodyPr wrap="square" rtlCol="0">
            <a:spAutoFit/>
          </a:bodyPr>
          <a:lstStyle/>
          <a:p>
            <a:pPr marL="342900" indent="-342900">
              <a:buFont typeface="Arial" charset="0"/>
              <a:buChar char="•"/>
            </a:pPr>
            <a:r>
              <a:rPr lang="en-US" sz="4000" dirty="0" smtClean="0"/>
              <a:t>Right now the combinations of the investing amount are in multiple of 5. In future the combinations will be more granule </a:t>
            </a:r>
            <a:endParaRPr lang="en-US" sz="4000" dirty="0"/>
          </a:p>
        </p:txBody>
      </p:sp>
    </p:spTree>
    <p:extLst>
      <p:ext uri="{BB962C8B-B14F-4D97-AF65-F5344CB8AC3E}">
        <p14:creationId xmlns:p14="http://schemas.microsoft.com/office/powerpoint/2010/main" val="9208447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15672" y="2447382"/>
            <a:ext cx="7978588" cy="1938992"/>
          </a:xfrm>
          <a:prstGeom prst="rect">
            <a:avLst/>
          </a:prstGeom>
        </p:spPr>
        <p:txBody>
          <a:bodyPr wrap="square">
            <a:spAutoFit/>
          </a:bodyPr>
          <a:lstStyle/>
          <a:p>
            <a:r>
              <a:rPr lang="en-US" sz="2800" b="1" i="1" u="sng" dirty="0" smtClean="0"/>
              <a:t>“With e-currency based on cryptographic proof, without the need to trust a third party middleman money can be secure and transactions effortless”</a:t>
            </a:r>
          </a:p>
          <a:p>
            <a:endParaRPr lang="en-US" dirty="0"/>
          </a:p>
          <a:p>
            <a:r>
              <a:rPr lang="en-US" b="1" dirty="0" smtClean="0"/>
              <a:t>- Satoshi </a:t>
            </a:r>
            <a:r>
              <a:rPr lang="en-US" b="1" dirty="0" err="1" smtClean="0"/>
              <a:t>Nakamoto</a:t>
            </a:r>
            <a:endParaRPr lang="en-US" b="1" dirty="0"/>
          </a:p>
        </p:txBody>
      </p:sp>
    </p:spTree>
    <p:extLst>
      <p:ext uri="{BB962C8B-B14F-4D97-AF65-F5344CB8AC3E}">
        <p14:creationId xmlns:p14="http://schemas.microsoft.com/office/powerpoint/2010/main" val="146731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1822" y="313763"/>
            <a:ext cx="6270813" cy="6270813"/>
          </a:xfrm>
          <a:prstGeom prst="rect">
            <a:avLst/>
          </a:prstGeom>
        </p:spPr>
      </p:pic>
      <p:sp>
        <p:nvSpPr>
          <p:cNvPr id="2" name="Rectangle 1"/>
          <p:cNvSpPr/>
          <p:nvPr/>
        </p:nvSpPr>
        <p:spPr>
          <a:xfrm>
            <a:off x="2411175" y="2823900"/>
            <a:ext cx="7190366"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Why is it </a:t>
            </a:r>
            <a:r>
              <a:rPr lang="en-US" sz="5400" b="0" cap="none" spc="0" smtClean="0">
                <a:ln w="0"/>
                <a:solidFill>
                  <a:schemeClr val="tx1"/>
                </a:solidFill>
                <a:effectLst>
                  <a:outerShdw blurRad="38100" dist="19050" dir="2700000" algn="tl" rotWithShape="0">
                    <a:schemeClr val="dk1">
                      <a:alpha val="40000"/>
                    </a:schemeClr>
                  </a:outerShdw>
                </a:effectLst>
              </a:rPr>
              <a:t>worth noticing?</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2499404" y="1900570"/>
            <a:ext cx="7102137"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It’s a </a:t>
            </a:r>
            <a:r>
              <a:rPr lang="en-US" sz="5400" b="1" cap="none" spc="0" dirty="0" smtClean="0">
                <a:ln w="0"/>
                <a:solidFill>
                  <a:schemeClr val="tx1"/>
                </a:solidFill>
                <a:effectLst>
                  <a:outerShdw blurRad="38100" dist="19050" dir="2700000" algn="tl" rotWithShape="0">
                    <a:schemeClr val="dk1">
                      <a:alpha val="40000"/>
                    </a:schemeClr>
                  </a:outerShdw>
                </a:effectLst>
              </a:rPr>
              <a:t>$200 </a:t>
            </a:r>
            <a:r>
              <a:rPr lang="en-US" sz="5400" b="0" cap="none" spc="0" dirty="0" smtClean="0">
                <a:ln w="0"/>
                <a:solidFill>
                  <a:schemeClr val="tx1"/>
                </a:solidFill>
                <a:effectLst>
                  <a:outerShdw blurRad="38100" dist="19050" dir="2700000" algn="tl" rotWithShape="0">
                    <a:schemeClr val="dk1">
                      <a:alpha val="40000"/>
                    </a:schemeClr>
                  </a:outerShdw>
                </a:effectLst>
              </a:rPr>
              <a:t>billion market</a:t>
            </a:r>
            <a:endParaRPr 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807864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strVal val="#ppt_w*0.70"/>
                                          </p:val>
                                        </p:tav>
                                        <p:tav tm="100000">
                                          <p:val>
                                            <p:strVal val="#ppt_w"/>
                                          </p:val>
                                        </p:tav>
                                      </p:tavLst>
                                    </p:anim>
                                    <p:anim calcmode="lin" valueType="num">
                                      <p:cBhvr>
                                        <p:cTn id="8" dur="1000" fill="hold"/>
                                        <p:tgtEl>
                                          <p:spTgt spid="3"/>
                                        </p:tgtEl>
                                        <p:attrNameLst>
                                          <p:attrName>ppt_h</p:attrName>
                                        </p:attrNameLst>
                                      </p:cBhvr>
                                      <p:tavLst>
                                        <p:tav tm="0">
                                          <p:val>
                                            <p:strVal val="#ppt_h"/>
                                          </p:val>
                                        </p:tav>
                                        <p:tav tm="100000">
                                          <p:val>
                                            <p:strVal val="#ppt_h"/>
                                          </p:val>
                                        </p:tav>
                                      </p:tavLst>
                                    </p:anim>
                                    <p:animEffect transition="in" filter="fade">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blinds(horizont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5985" y="461664"/>
            <a:ext cx="5302157" cy="923330"/>
          </a:xfrm>
          <a:prstGeom prst="rect">
            <a:avLst/>
          </a:prstGeom>
          <a:noFill/>
        </p:spPr>
        <p:txBody>
          <a:bodyPr wrap="none" lIns="91440" tIns="45720" rIns="91440" bIns="45720">
            <a:spAutoFit/>
          </a:bodyPr>
          <a:lstStyle/>
          <a:p>
            <a:pPr algn="ctr"/>
            <a:r>
              <a:rPr lang="en-US" sz="5400" b="0" cap="none" spc="0" smtClean="0">
                <a:ln w="0"/>
                <a:solidFill>
                  <a:schemeClr val="tx1"/>
                </a:solidFill>
                <a:effectLst>
                  <a:outerShdw blurRad="38100" dist="19050" dir="2700000" algn="tl" rotWithShape="0">
                    <a:schemeClr val="dk1">
                      <a:alpha val="40000"/>
                    </a:schemeClr>
                  </a:outerShdw>
                </a:effectLst>
              </a:rPr>
              <a:t>How it all started?</a:t>
            </a:r>
          </a:p>
        </p:txBody>
      </p:sp>
      <p:sp>
        <p:nvSpPr>
          <p:cNvPr id="3" name="TextBox 2"/>
          <p:cNvSpPr txBox="1"/>
          <p:nvPr/>
        </p:nvSpPr>
        <p:spPr>
          <a:xfrm>
            <a:off x="573741" y="2017024"/>
            <a:ext cx="11438965" cy="2554545"/>
          </a:xfrm>
          <a:prstGeom prst="rect">
            <a:avLst/>
          </a:prstGeom>
          <a:noFill/>
        </p:spPr>
        <p:txBody>
          <a:bodyPr wrap="square" rtlCol="0">
            <a:spAutoFit/>
          </a:bodyPr>
          <a:lstStyle/>
          <a:p>
            <a:r>
              <a:rPr lang="en-US" sz="3200" dirty="0" smtClean="0">
                <a:latin typeface="Times" charset="0"/>
                <a:ea typeface="Times" charset="0"/>
                <a:cs typeface="Times" charset="0"/>
              </a:rPr>
              <a:t>Bitcoin began trading in 2010, as the first bitcoin exchange opened in March 2010 with a per-coin value of $0.003. The first real-world transaction took place in May 2010, when 10,000 bitcoins were exchanged for two pizzas in Jacksonville, Florida. Since that time, the price of bitcoin has been on quite the roller-coaster ride.</a:t>
            </a:r>
            <a:endParaRPr lang="en-US" sz="3200" dirty="0">
              <a:latin typeface="Times" charset="0"/>
              <a:ea typeface="Times" charset="0"/>
              <a:cs typeface="Times"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14968" y="46607"/>
            <a:ext cx="1792937" cy="1753445"/>
          </a:xfrm>
          <a:prstGeom prst="rect">
            <a:avLst/>
          </a:prstGeom>
        </p:spPr>
      </p:pic>
    </p:spTree>
    <p:extLst>
      <p:ext uri="{BB962C8B-B14F-4D97-AF65-F5344CB8AC3E}">
        <p14:creationId xmlns:p14="http://schemas.microsoft.com/office/powerpoint/2010/main" val="19548230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57474" y="636511"/>
            <a:ext cx="6646756"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What if </a:t>
            </a:r>
            <a:r>
              <a:rPr lang="en-US" sz="5400" b="0" cap="none" spc="0" smtClean="0">
                <a:ln w="0"/>
                <a:solidFill>
                  <a:schemeClr val="tx1"/>
                </a:solidFill>
                <a:effectLst>
                  <a:outerShdw blurRad="38100" dist="19050" dir="2700000" algn="tl" rotWithShape="0">
                    <a:schemeClr val="dk1">
                      <a:alpha val="40000"/>
                    </a:schemeClr>
                  </a:outerShdw>
                </a:effectLst>
              </a:rPr>
              <a:t>I invested in it?</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3" name="TextBox 2"/>
          <p:cNvSpPr txBox="1"/>
          <p:nvPr/>
        </p:nvSpPr>
        <p:spPr>
          <a:xfrm>
            <a:off x="1111629" y="2169458"/>
            <a:ext cx="10148047" cy="3046988"/>
          </a:xfrm>
          <a:prstGeom prst="rect">
            <a:avLst/>
          </a:prstGeom>
          <a:noFill/>
        </p:spPr>
        <p:txBody>
          <a:bodyPr wrap="square" rtlCol="0">
            <a:spAutoFit/>
          </a:bodyPr>
          <a:lstStyle/>
          <a:p>
            <a:r>
              <a:rPr lang="en-US" sz="3200" dirty="0" smtClean="0">
                <a:latin typeface="Times" charset="0"/>
                <a:ea typeface="Times" charset="0"/>
                <a:cs typeface="Times" charset="0"/>
              </a:rPr>
              <a:t>To illustrate just how impressive this rally has been, let's say you had the foresight (or good luck) to purchase $10 worth of bitcoin at the time the first bitcoin exchange opened in March 2010. Based on the $0.003 per-coin price at the time, your $10 would have purchased 3,333 bitcoins.</a:t>
            </a:r>
          </a:p>
          <a:p>
            <a:endParaRPr lang="en-US" sz="3200" dirty="0">
              <a:latin typeface="Times" charset="0"/>
              <a:ea typeface="Times" charset="0"/>
              <a:cs typeface="Times" charset="0"/>
            </a:endParaRPr>
          </a:p>
        </p:txBody>
      </p:sp>
      <p:sp>
        <p:nvSpPr>
          <p:cNvPr id="4" name="Rectangle 3"/>
          <p:cNvSpPr/>
          <p:nvPr/>
        </p:nvSpPr>
        <p:spPr>
          <a:xfrm>
            <a:off x="4824530" y="5216446"/>
            <a:ext cx="3690434"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$21,664,500</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5" name="Rectangle 4"/>
          <p:cNvSpPr/>
          <p:nvPr/>
        </p:nvSpPr>
        <p:spPr>
          <a:xfrm>
            <a:off x="16096" y="5216446"/>
            <a:ext cx="4223850"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Current Value:</a:t>
            </a:r>
            <a:endParaRPr lang="en-US" sz="5400" b="0" cap="none" spc="0" dirty="0">
              <a:ln w="0"/>
              <a:solidFill>
                <a:schemeClr val="tx1"/>
              </a:solidFill>
              <a:effectLst>
                <a:outerShdw blurRad="38100" dist="19050" dir="2700000" algn="tl" rotWithShape="0">
                  <a:schemeClr val="dk1">
                    <a:alpha val="40000"/>
                  </a:schemeClr>
                </a:outerShdw>
              </a:effectLst>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1142" y="4410515"/>
            <a:ext cx="2332975" cy="2332975"/>
          </a:xfrm>
          <a:prstGeom prst="rect">
            <a:avLst/>
          </a:prstGeom>
        </p:spPr>
      </p:pic>
      <p:sp>
        <p:nvSpPr>
          <p:cNvPr id="7" name="Rectangle 6"/>
          <p:cNvSpPr/>
          <p:nvPr/>
        </p:nvSpPr>
        <p:spPr>
          <a:xfrm>
            <a:off x="3517961" y="6417934"/>
            <a:ext cx="4725781" cy="369332"/>
          </a:xfrm>
          <a:prstGeom prst="rect">
            <a:avLst/>
          </a:prstGeom>
        </p:spPr>
        <p:txBody>
          <a:bodyPr wrap="none">
            <a:spAutoFit/>
          </a:bodyPr>
          <a:lstStyle/>
          <a:p>
            <a:r>
              <a:rPr lang="en-US" b="1" dirty="0"/>
              <a:t>“[Bitcoin] is a techno tour de force.” – Bill Gates</a:t>
            </a:r>
            <a:endParaRPr lang="en-US" dirty="0"/>
          </a:p>
        </p:txBody>
      </p:sp>
    </p:spTree>
    <p:extLst>
      <p:ext uri="{BB962C8B-B14F-4D97-AF65-F5344CB8AC3E}">
        <p14:creationId xmlns:p14="http://schemas.microsoft.com/office/powerpoint/2010/main" val="1806209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heel(1)">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edge">
                                      <p:cBhvr>
                                        <p:cTn id="1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76378" y="279721"/>
            <a:ext cx="10559815"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What do others have to say about it?</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3" name="TextBox 2"/>
          <p:cNvSpPr txBox="1"/>
          <p:nvPr/>
        </p:nvSpPr>
        <p:spPr>
          <a:xfrm>
            <a:off x="412377" y="1608738"/>
            <a:ext cx="5943910" cy="1938992"/>
          </a:xfrm>
          <a:prstGeom prst="rect">
            <a:avLst/>
          </a:prstGeom>
          <a:noFill/>
        </p:spPr>
        <p:txBody>
          <a:bodyPr wrap="square" rtlCol="0">
            <a:spAutoFit/>
          </a:bodyPr>
          <a:lstStyle/>
          <a:p>
            <a:r>
              <a:rPr lang="en-US" sz="2400" b="1" dirty="0" smtClean="0"/>
              <a:t>”If we remember 15 years ago if you were doing anything on the internet you were going to make millions. I think it could be the same with Bitcoin”</a:t>
            </a:r>
          </a:p>
          <a:p>
            <a:r>
              <a:rPr lang="en-US" sz="2400" b="1" dirty="0" smtClean="0"/>
              <a:t>- Jared Kenna</a:t>
            </a:r>
            <a:r>
              <a:rPr lang="en-US" sz="2400" dirty="0" smtClean="0"/>
              <a:t>, </a:t>
            </a:r>
            <a:r>
              <a:rPr lang="en-US" sz="2400" dirty="0" err="1" smtClean="0"/>
              <a:t>TradeHill</a:t>
            </a:r>
            <a:r>
              <a:rPr lang="en-US" sz="2400" dirty="0" smtClean="0"/>
              <a:t> CEO</a:t>
            </a:r>
            <a:endParaRPr lang="en-US" sz="2400" dirty="0"/>
          </a:p>
        </p:txBody>
      </p:sp>
      <p:sp>
        <p:nvSpPr>
          <p:cNvPr id="4" name="TextBox 3"/>
          <p:cNvSpPr txBox="1"/>
          <p:nvPr/>
        </p:nvSpPr>
        <p:spPr>
          <a:xfrm>
            <a:off x="6777007" y="3989773"/>
            <a:ext cx="5271247" cy="1938992"/>
          </a:xfrm>
          <a:prstGeom prst="rect">
            <a:avLst/>
          </a:prstGeom>
          <a:noFill/>
        </p:spPr>
        <p:txBody>
          <a:bodyPr wrap="square" rtlCol="0">
            <a:spAutoFit/>
          </a:bodyPr>
          <a:lstStyle/>
          <a:p>
            <a:r>
              <a:rPr lang="en-US" sz="2400" b="1" dirty="0" smtClean="0"/>
              <a:t>“This may be the purest form of democracy the world has ever known, and I– for one– am thrilled to be here to watch it unfold” – </a:t>
            </a:r>
            <a:r>
              <a:rPr lang="en-US" sz="2400" b="1" dirty="0" err="1" smtClean="0"/>
              <a:t>Paco</a:t>
            </a:r>
            <a:r>
              <a:rPr lang="en-US" sz="2400" b="1" dirty="0" smtClean="0"/>
              <a:t> </a:t>
            </a:r>
            <a:r>
              <a:rPr lang="en-US" sz="2400" b="1" dirty="0" err="1" smtClean="0"/>
              <a:t>Ahlgren</a:t>
            </a:r>
            <a:r>
              <a:rPr lang="en-US" sz="2400" dirty="0" smtClean="0"/>
              <a:t>, Financial Analyst at </a:t>
            </a:r>
            <a:r>
              <a:rPr lang="en-US" sz="2400" dirty="0" err="1" smtClean="0"/>
              <a:t>wifi</a:t>
            </a:r>
            <a:r>
              <a:rPr lang="en-US" sz="2400" dirty="0" smtClean="0"/>
              <a:t> alliance</a:t>
            </a:r>
            <a:endParaRPr lang="en-US" sz="2400" dirty="0"/>
          </a:p>
        </p:txBody>
      </p:sp>
      <p:sp>
        <p:nvSpPr>
          <p:cNvPr id="7" name="TextBox 6"/>
          <p:cNvSpPr txBox="1"/>
          <p:nvPr/>
        </p:nvSpPr>
        <p:spPr>
          <a:xfrm>
            <a:off x="260286" y="4174439"/>
            <a:ext cx="6096000" cy="1569660"/>
          </a:xfrm>
          <a:prstGeom prst="rect">
            <a:avLst/>
          </a:prstGeom>
          <a:noFill/>
        </p:spPr>
        <p:txBody>
          <a:bodyPr wrap="square" rtlCol="0">
            <a:spAutoFit/>
          </a:bodyPr>
          <a:lstStyle/>
          <a:p>
            <a:r>
              <a:rPr lang="en-US" sz="2400" b="1" dirty="0" smtClean="0"/>
              <a:t>"You can't stop things like Bitcoin. It will be everywhere and the world will have to readjust. World governments will have to readjust" - John McAfee</a:t>
            </a:r>
            <a:r>
              <a:rPr lang="en-US" sz="2400" dirty="0" smtClean="0"/>
              <a:t>, Founder of McAfee</a:t>
            </a:r>
            <a:endParaRPr lang="en-US" sz="2400" dirty="0"/>
          </a:p>
        </p:txBody>
      </p:sp>
      <p:sp>
        <p:nvSpPr>
          <p:cNvPr id="8" name="TextBox 7"/>
          <p:cNvSpPr txBox="1"/>
          <p:nvPr/>
        </p:nvSpPr>
        <p:spPr>
          <a:xfrm>
            <a:off x="6974231" y="1608738"/>
            <a:ext cx="5074023" cy="1569660"/>
          </a:xfrm>
          <a:prstGeom prst="rect">
            <a:avLst/>
          </a:prstGeom>
          <a:noFill/>
        </p:spPr>
        <p:txBody>
          <a:bodyPr wrap="square" rtlCol="0">
            <a:spAutoFit/>
          </a:bodyPr>
          <a:lstStyle/>
          <a:p>
            <a:r>
              <a:rPr lang="en-US" sz="2400" b="1" dirty="0" smtClean="0"/>
              <a:t>"Bitcoin will do to banks what email did to the postal industry" - Rick </a:t>
            </a:r>
            <a:r>
              <a:rPr lang="en-US" sz="2400" b="1" dirty="0" err="1" smtClean="0"/>
              <a:t>Falkvinge</a:t>
            </a:r>
            <a:r>
              <a:rPr lang="en-US" sz="2400" dirty="0" smtClean="0"/>
              <a:t>, Founder of the Swedish pirate party</a:t>
            </a:r>
            <a:endParaRPr lang="en-US" sz="2400" dirty="0"/>
          </a:p>
        </p:txBody>
      </p:sp>
    </p:spTree>
    <p:extLst>
      <p:ext uri="{BB962C8B-B14F-4D97-AF65-F5344CB8AC3E}">
        <p14:creationId xmlns:p14="http://schemas.microsoft.com/office/powerpoint/2010/main" val="11234140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25690" y="188276"/>
            <a:ext cx="8812349"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Understanding Cryptocurrency</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3" name="TextBox 2"/>
          <p:cNvSpPr txBox="1"/>
          <p:nvPr/>
        </p:nvSpPr>
        <p:spPr>
          <a:xfrm>
            <a:off x="286876" y="1111606"/>
            <a:ext cx="11689976" cy="5970865"/>
          </a:xfrm>
          <a:prstGeom prst="rect">
            <a:avLst/>
          </a:prstGeom>
          <a:noFill/>
        </p:spPr>
        <p:txBody>
          <a:bodyPr wrap="square" rtlCol="0">
            <a:spAutoFit/>
          </a:bodyPr>
          <a:lstStyle/>
          <a:p>
            <a:r>
              <a:rPr lang="en-US" sz="2800" dirty="0" smtClean="0"/>
              <a:t>Cryptocurrency in nutshell:</a:t>
            </a:r>
          </a:p>
          <a:p>
            <a:endParaRPr lang="en-US" sz="2800" dirty="0"/>
          </a:p>
          <a:p>
            <a:pPr marL="457200" indent="-457200">
              <a:buFont typeface="Arial" charset="0"/>
              <a:buChar char="•"/>
            </a:pPr>
            <a:r>
              <a:rPr lang="en-US" sz="2800" dirty="0" smtClean="0"/>
              <a:t>Every cryptocurrency has a public ledger that contains the past and present ownership of each coin.</a:t>
            </a:r>
          </a:p>
          <a:p>
            <a:pPr marL="457200" indent="-457200">
              <a:buFont typeface="Arial" charset="0"/>
              <a:buChar char="•"/>
            </a:pPr>
            <a:r>
              <a:rPr lang="en-US" sz="2800" dirty="0" smtClean="0"/>
              <a:t>If you want to make transaction, you simply broadcast to the cryptocurrency’s network that you’re transferring ownership of some cryptocurrency of yours to someone else.</a:t>
            </a:r>
          </a:p>
          <a:p>
            <a:pPr marL="457200" indent="-457200">
              <a:buFont typeface="Arial" charset="0"/>
              <a:buChar char="•"/>
            </a:pPr>
            <a:r>
              <a:rPr lang="en-US" sz="2800" dirty="0" smtClean="0"/>
              <a:t>The network then spends computational power on both verifying your transaction (that you do own the cryptocurrency your spending and that you haven’t spent it before), and adding it to the ledger.</a:t>
            </a:r>
          </a:p>
          <a:p>
            <a:pPr marL="457200" indent="-457200">
              <a:buFont typeface="Arial" charset="0"/>
              <a:buChar char="•"/>
            </a:pPr>
            <a:r>
              <a:rPr lang="en-US" sz="2800" dirty="0" smtClean="0"/>
              <a:t>In the process, this computational time and effort creates new cryptocurrency as a reward to the community members who helped make the transaction possible</a:t>
            </a:r>
          </a:p>
          <a:p>
            <a:endParaRPr lang="en-US" dirty="0"/>
          </a:p>
        </p:txBody>
      </p:sp>
    </p:spTree>
    <p:extLst>
      <p:ext uri="{BB962C8B-B14F-4D97-AF65-F5344CB8AC3E}">
        <p14:creationId xmlns:p14="http://schemas.microsoft.com/office/powerpoint/2010/main" val="6742706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032032" y="528935"/>
            <a:ext cx="3948646"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The Problem:</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3" name="TextBox 2"/>
          <p:cNvSpPr txBox="1"/>
          <p:nvPr/>
        </p:nvSpPr>
        <p:spPr>
          <a:xfrm>
            <a:off x="1093694" y="1936376"/>
            <a:ext cx="10237694" cy="2554545"/>
          </a:xfrm>
          <a:prstGeom prst="rect">
            <a:avLst/>
          </a:prstGeom>
          <a:noFill/>
        </p:spPr>
        <p:txBody>
          <a:bodyPr wrap="square" rtlCol="0">
            <a:spAutoFit/>
          </a:bodyPr>
          <a:lstStyle/>
          <a:p>
            <a:r>
              <a:rPr lang="en-US" sz="4000" dirty="0" smtClean="0"/>
              <a:t>The biggest problem faced by any new investor in cryptocurrency is  </a:t>
            </a:r>
          </a:p>
          <a:p>
            <a:endParaRPr lang="en-US" sz="4000" dirty="0"/>
          </a:p>
          <a:p>
            <a:r>
              <a:rPr lang="en-US" sz="4000" dirty="0" smtClean="0"/>
              <a:t>WHICH CRYPTOCURRENCY TO INVEST IN?</a:t>
            </a:r>
            <a:endParaRPr lang="en-US" sz="4000" dirty="0"/>
          </a:p>
        </p:txBody>
      </p:sp>
    </p:spTree>
    <p:extLst>
      <p:ext uri="{BB962C8B-B14F-4D97-AF65-F5344CB8AC3E}">
        <p14:creationId xmlns:p14="http://schemas.microsoft.com/office/powerpoint/2010/main" val="3921411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281</TotalTime>
  <Words>1260</Words>
  <Application>Microsoft Macintosh PowerPoint</Application>
  <PresentationFormat>Widescreen</PresentationFormat>
  <Paragraphs>201</Paragraphs>
  <Slides>36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Calibri</vt:lpstr>
      <vt:lpstr>Calibri Light</vt:lpstr>
      <vt:lpstr>Monaco</vt:lpstr>
      <vt:lpstr>Times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17</cp:revision>
  <dcterms:created xsi:type="dcterms:W3CDTF">2017-11-14T13:06:49Z</dcterms:created>
  <dcterms:modified xsi:type="dcterms:W3CDTF">2017-11-14T17:48:53Z</dcterms:modified>
</cp:coreProperties>
</file>

<file path=docProps/thumbnail.jpeg>
</file>